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aleway"/>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Flo Dorner"/>
  <p:cmAuthor clrIdx="1" id="1" initials="" lastIdx="1" name="ᄋᄋfabo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02T23:25:45.866">
    <p:pos x="6000" y="0"/>
    <p:text>Half of the grade for the presentation is for "methodology". Do we do enough of that in here?</p:text>
  </p:cm>
  <p:cm authorId="1" idx="1" dt="2020-12-02T23:25:45.866">
    <p:pos x="6000" y="0"/>
    <p:text>good question :D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2-04T13:12:56.743">
    <p:pos x="459" y="1214"/>
    <p:text>I'd rather call this replication</p:text>
  </p:cm>
  <p:cm authorId="0" idx="3" dt="2020-12-03T09:24:53.144">
    <p:pos x="459" y="830"/>
    <p:text>Bots?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2-04T13:32:16.744">
    <p:pos x="459" y="1293"/>
    <p:text>Is backfire not just the part where people are pushed away by differing opinions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f47cf893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f47cf893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Explain polarization vs hyperpolarization</a:t>
            </a:r>
            <a:endParaRPr/>
          </a:p>
          <a:p>
            <a:pPr indent="0" lvl="0" marL="0" rtl="0" algn="l">
              <a:spcBef>
                <a:spcPts val="0"/>
              </a:spcBef>
              <a:spcAft>
                <a:spcPts val="0"/>
              </a:spcAft>
              <a:buNone/>
            </a:pPr>
            <a:r>
              <a:rPr lang="de"/>
              <a:t>N=500, D=3, e=0.3, alpha=0.4</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5ae2fdf0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5ae2fdf0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explain concept of ‘evaluative extremeness’ → Aij opinion closeness as proxy for how much agents like each other </a:t>
            </a:r>
            <a:endParaRPr/>
          </a:p>
          <a:p>
            <a:pPr indent="0" lvl="0" marL="0" rtl="0" algn="l">
              <a:spcBef>
                <a:spcPts val="0"/>
              </a:spcBef>
              <a:spcAft>
                <a:spcPts val="0"/>
              </a:spcAft>
              <a:buNone/>
            </a:pPr>
            <a:r>
              <a:rPr lang="de"/>
              <a:t>→ influenced by social field and subject to positive feedbacks </a:t>
            </a:r>
            <a:endParaRPr/>
          </a:p>
          <a:p>
            <a:pPr indent="0" lvl="0" marL="0" rtl="0" algn="l">
              <a:spcBef>
                <a:spcPts val="0"/>
              </a:spcBef>
              <a:spcAft>
                <a:spcPts val="0"/>
              </a:spcAft>
              <a:buNone/>
            </a:pPr>
            <a:r>
              <a:rPr lang="de"/>
              <a:t>→  authors use weighting function which intensifies good/bad attitudes between agents dependent on </a:t>
            </a:r>
            <a:r>
              <a:rPr lang="de"/>
              <a:t>parameter</a:t>
            </a:r>
            <a:r>
              <a:rPr lang="de"/>
              <a:t> </a:t>
            </a:r>
            <a:r>
              <a:rPr b="1" lang="de"/>
              <a:t>e</a:t>
            </a:r>
            <a:endParaRPr b="1"/>
          </a:p>
          <a:p>
            <a:pPr indent="0" lvl="0" marL="0" rtl="0" algn="l">
              <a:spcBef>
                <a:spcPts val="0"/>
              </a:spcBef>
              <a:spcAft>
                <a:spcPts val="0"/>
              </a:spcAft>
              <a:buNone/>
            </a:pPr>
            <a:r>
              <a:rPr lang="de"/>
              <a:t>Justification from …. next slide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5ae2fdf0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5ae2fdf0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survey data from US survey( American National Election Study (ANES))</a:t>
            </a:r>
            <a:endParaRPr/>
          </a:p>
          <a:p>
            <a:pPr indent="0" lvl="0" marL="0" rtl="0" algn="l">
              <a:spcBef>
                <a:spcPts val="0"/>
              </a:spcBef>
              <a:spcAft>
                <a:spcPts val="0"/>
              </a:spcAft>
              <a:buNone/>
            </a:pPr>
            <a:r>
              <a:rPr lang="de"/>
              <a:t>which measured attitude towards democratic/republican candidate </a:t>
            </a:r>
            <a:endParaRPr/>
          </a:p>
          <a:p>
            <a:pPr indent="0" lvl="0" marL="0" rtl="0" algn="l">
              <a:spcBef>
                <a:spcPts val="0"/>
              </a:spcBef>
              <a:spcAft>
                <a:spcPts val="0"/>
              </a:spcAft>
              <a:buNone/>
            </a:pPr>
            <a:r>
              <a:rPr lang="de"/>
              <a:t>→ opinion about various topics and üerceütionon candidates  → perception chanes depending on how similar opinion of respondent and candidate are </a:t>
            </a:r>
            <a:endParaRPr/>
          </a:p>
          <a:p>
            <a:pPr indent="0" lvl="0" marL="0" rtl="0" algn="l">
              <a:spcBef>
                <a:spcPts val="0"/>
              </a:spcBef>
              <a:spcAft>
                <a:spcPts val="0"/>
              </a:spcAft>
              <a:buNone/>
            </a:pPr>
            <a:r>
              <a:rPr lang="de"/>
              <a:t>→  justification of weighing function </a:t>
            </a:r>
            <a:br>
              <a:rPr lang="de"/>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5ae2fdf0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5ae2fdf0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inherent model behavior → like-minded agent push each other to extremes → no ‘gray area’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d867ae89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d867ae89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de"/>
              <a:t>Only one connection per step</a:t>
            </a:r>
            <a:endParaRPr/>
          </a:p>
          <a:p>
            <a:pPr indent="0" lvl="0" marL="0" rtl="0" algn="l">
              <a:spcBef>
                <a:spcPts val="0"/>
              </a:spcBef>
              <a:spcAft>
                <a:spcPts val="0"/>
              </a:spcAft>
              <a:buNone/>
            </a:pPr>
            <a:r>
              <a:rPr lang="de"/>
              <a:t>Many parameters → further investigate epsilon, phi, take parameters alpha, e, z from before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d867aeba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d867aeba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Contour plot for N=250, M=500  (avg degree = 2), alpha=0.4, e=0.3, z=0.01, D=5</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Observe very different behavior depending on the choice of parameters → we </a:t>
            </a:r>
            <a:r>
              <a:rPr lang="de"/>
              <a:t>distinguish</a:t>
            </a:r>
            <a:r>
              <a:rPr lang="de"/>
              <a:t> three phases </a:t>
            </a:r>
            <a:endParaRPr/>
          </a:p>
          <a:p>
            <a:pPr indent="0" lvl="0" marL="0" rtl="0" algn="l">
              <a:spcBef>
                <a:spcPts val="0"/>
              </a:spcBef>
              <a:spcAft>
                <a:spcPts val="0"/>
              </a:spcAft>
              <a:buNone/>
            </a:pPr>
            <a:r>
              <a:rPr lang="de"/>
              <a:t>→ near complete </a:t>
            </a:r>
            <a:r>
              <a:rPr lang="de"/>
              <a:t>alignment</a:t>
            </a:r>
            <a:endParaRPr/>
          </a:p>
          <a:p>
            <a:pPr indent="0" lvl="0" marL="0" rtl="0" algn="l">
              <a:spcBef>
                <a:spcPts val="0"/>
              </a:spcBef>
              <a:spcAft>
                <a:spcPts val="0"/>
              </a:spcAft>
              <a:buNone/>
            </a:pPr>
            <a:r>
              <a:rPr lang="de"/>
              <a:t>→ possible hyperpolarization   </a:t>
            </a:r>
            <a:endParaRPr/>
          </a:p>
          <a:p>
            <a:pPr indent="0" lvl="0" marL="0" rtl="0" algn="l">
              <a:spcBef>
                <a:spcPts val="0"/>
              </a:spcBef>
              <a:spcAft>
                <a:spcPts val="0"/>
              </a:spcAft>
              <a:buNone/>
            </a:pPr>
            <a:r>
              <a:rPr lang="de"/>
              <a:t>→ fragmentation, only singular/small clusters of agents</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Observation: convergence into at least S/N similarily sized clusters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84f0e8ce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84f0e8ce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1"/>
                </a:solidFill>
              </a:rPr>
              <a:t>φ= 0.52,ε= 0.4 and N = 25</a:t>
            </a:r>
            <a:endParaRPr sz="900"/>
          </a:p>
          <a:p>
            <a:pPr indent="0" lvl="0" marL="0" rtl="0" algn="l">
              <a:spcBef>
                <a:spcPts val="0"/>
              </a:spcBef>
              <a:spcAft>
                <a:spcPts val="0"/>
              </a:spcAft>
              <a:buNone/>
            </a:pPr>
            <a:r>
              <a:rPr lang="de"/>
              <a:t>we see how graph and opinions evolve. </a:t>
            </a:r>
            <a:endParaRPr/>
          </a:p>
          <a:p>
            <a:pPr indent="0" lvl="0" marL="0" rtl="0" algn="l">
              <a:spcBef>
                <a:spcPts val="0"/>
              </a:spcBef>
              <a:spcAft>
                <a:spcPts val="0"/>
              </a:spcAft>
              <a:buNone/>
            </a:pPr>
            <a:r>
              <a:rPr lang="de"/>
              <a:t>when the clusters move away, ties are broken because of aforementioned connect function</a:t>
            </a:r>
            <a:endParaRPr/>
          </a:p>
          <a:p>
            <a:pPr indent="0" lvl="0" marL="0" rtl="0" algn="l">
              <a:spcBef>
                <a:spcPts val="0"/>
              </a:spcBef>
              <a:spcAft>
                <a:spcPts val="0"/>
              </a:spcAft>
              <a:buNone/>
            </a:pPr>
            <a:r>
              <a:rPr lang="de"/>
              <a:t> Here with llow N we again observe polarization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5ae2fdf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5ae2fdf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The model overcomes the limitations odf the WBT model → moreintersting behavior </a:t>
            </a:r>
            <a:endParaRPr/>
          </a:p>
          <a:p>
            <a:pPr indent="0" lvl="0" marL="0" rtl="0" algn="l">
              <a:spcBef>
                <a:spcPts val="0"/>
              </a:spcBef>
              <a:spcAft>
                <a:spcPts val="0"/>
              </a:spcAft>
              <a:buNone/>
            </a:pPr>
            <a:r>
              <a:rPr lang="de"/>
              <a:t>→ only hyperpolarization in special combinations of parameters</a:t>
            </a:r>
            <a:endParaRPr/>
          </a:p>
          <a:p>
            <a:pPr indent="0" lvl="0" marL="0" rtl="0" algn="l">
              <a:spcBef>
                <a:spcPts val="0"/>
              </a:spcBef>
              <a:spcAft>
                <a:spcPts val="0"/>
              </a:spcAft>
              <a:buNone/>
            </a:pPr>
            <a:r>
              <a:rPr lang="de"/>
              <a:t>→ often just polarizations into the corners </a:t>
            </a:r>
            <a:endParaRPr/>
          </a:p>
          <a:p>
            <a:pPr indent="0" lvl="0" marL="0" rtl="0" algn="l">
              <a:spcBef>
                <a:spcPts val="0"/>
              </a:spcBef>
              <a:spcAft>
                <a:spcPts val="0"/>
              </a:spcAft>
              <a:buNone/>
            </a:pPr>
            <a:r>
              <a:rPr lang="de"/>
              <a:t>→ opinions fragment → issue constraint broken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d867ae89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d867ae89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85359710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85359710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Don’t talk about the symmetry!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d867aeb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d867aeb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Notes: </a:t>
            </a:r>
            <a:endParaRPr/>
          </a:p>
          <a:p>
            <a:pPr indent="-298450" lvl="0" marL="457200" rtl="0" algn="l">
              <a:spcBef>
                <a:spcPts val="0"/>
              </a:spcBef>
              <a:spcAft>
                <a:spcPts val="0"/>
              </a:spcAft>
              <a:buSzPts val="1100"/>
              <a:buChar char="-"/>
            </a:pPr>
            <a:r>
              <a:rPr lang="de"/>
              <a:t>Political polarization in democratic societies has reached a point, where it poses a threat to political stability.  The (re-)emergence of populism in certain countries in Europe and in the US has led to </a:t>
            </a:r>
            <a:r>
              <a:rPr lang="de"/>
              <a:t>divided</a:t>
            </a:r>
            <a:r>
              <a:rPr lang="de"/>
              <a:t> societies with strongly opposing opinions. </a:t>
            </a:r>
            <a:endParaRPr/>
          </a:p>
          <a:p>
            <a:pPr indent="-298450" lvl="0" marL="457200" rtl="0" algn="l">
              <a:spcBef>
                <a:spcPts val="0"/>
              </a:spcBef>
              <a:spcAft>
                <a:spcPts val="0"/>
              </a:spcAft>
              <a:buSzPts val="1100"/>
              <a:buChar char="-"/>
            </a:pPr>
            <a:r>
              <a:rPr lang="de"/>
              <a:t>We are interested to study how opinion polarization can be simulated. </a:t>
            </a:r>
            <a:endParaRPr/>
          </a:p>
          <a:p>
            <a:pPr indent="-298450" lvl="0" marL="457200" rtl="0" algn="l">
              <a:spcBef>
                <a:spcPts val="0"/>
              </a:spcBef>
              <a:spcAft>
                <a:spcPts val="0"/>
              </a:spcAft>
              <a:buSzPts val="1100"/>
              <a:buChar char="-"/>
            </a:pPr>
            <a:r>
              <a:rPr lang="de"/>
              <a:t>We use the </a:t>
            </a:r>
            <a:r>
              <a:rPr lang="de">
                <a:solidFill>
                  <a:schemeClr val="dk1"/>
                </a:solidFill>
              </a:rPr>
              <a:t>Weighted Balance Theory Model developed by Schweighofer et al. (2020) as a starting point, which is a multidimensional opinion dynamics model that can generate opinion polarization </a:t>
            </a:r>
            <a:r>
              <a:rPr lang="de"/>
              <a:t>without taking the effects of network structures on polarization into account.</a:t>
            </a:r>
            <a:endParaRPr/>
          </a:p>
          <a:p>
            <a:pPr indent="-298450" lvl="0" marL="457200" rtl="0" algn="l">
              <a:spcBef>
                <a:spcPts val="0"/>
              </a:spcBef>
              <a:spcAft>
                <a:spcPts val="0"/>
              </a:spcAft>
              <a:buSzPts val="1100"/>
              <a:buChar char="-"/>
            </a:pPr>
            <a:r>
              <a:rPr lang="de"/>
              <a:t>We want to study what effect the introduction of networks have on opinion polarization dynamics</a:t>
            </a:r>
            <a:endParaRPr/>
          </a:p>
          <a:p>
            <a:pPr indent="-298450" lvl="0" marL="457200" rtl="0" algn="l">
              <a:spcBef>
                <a:spcPts val="0"/>
              </a:spcBef>
              <a:spcAft>
                <a:spcPts val="0"/>
              </a:spcAft>
              <a:buSzPts val="1100"/>
              <a:buChar char="-"/>
            </a:pPr>
            <a:r>
              <a:rPr lang="de"/>
              <a:t>For this we combine the WBT model with a coevolution model by proposing a set of extension to the coevolution model which gives us a generalized model that can generate opinion polarization and at the same time takes into account the effects of a mutual and simultaneous influences  of network structures and opinions. </a:t>
            </a:r>
            <a:endParaRPr/>
          </a:p>
          <a:p>
            <a:pPr indent="-298450" lvl="0" marL="457200" rtl="0" algn="l">
              <a:lnSpc>
                <a:spcPct val="115000"/>
              </a:lnSpc>
              <a:spcBef>
                <a:spcPts val="0"/>
              </a:spcBef>
              <a:spcAft>
                <a:spcPts val="0"/>
              </a:spcAft>
              <a:buSzPts val="1100"/>
              <a:buChar char="-"/>
            </a:pPr>
            <a:r>
              <a:rPr lang="de"/>
              <a:t>Additionally, we want to see what influence the introduction of bots has on this generalized model</a:t>
            </a:r>
            <a:endParaRPr/>
          </a:p>
          <a:p>
            <a:pPr indent="-298450" lvl="0" marL="457200" rtl="0" algn="l">
              <a:lnSpc>
                <a:spcPct val="115000"/>
              </a:lnSpc>
              <a:spcBef>
                <a:spcPts val="0"/>
              </a:spcBef>
              <a:spcAft>
                <a:spcPts val="0"/>
              </a:spcAft>
              <a:buSzPts val="1100"/>
              <a:buChar char="-"/>
            </a:pPr>
            <a:r>
              <a:t/>
            </a:r>
            <a:endParaRPr/>
          </a:p>
          <a:p>
            <a:pPr indent="0" lvl="0" marL="457200" rtl="0" algn="l">
              <a:spcBef>
                <a:spcPts val="16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366012b1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366012b1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1"/>
                </a:solidFill>
              </a:rPr>
              <a:t>e = 0.5 convergence to the edges e=0: convergence to mean e=-1 convergence to middle</a:t>
            </a:r>
            <a:endParaRPr>
              <a:solidFill>
                <a:schemeClr val="dk1"/>
              </a:solidFill>
            </a:endParaRPr>
          </a:p>
          <a:p>
            <a:pPr indent="0" lvl="0" marL="0" rtl="0" algn="l">
              <a:spcBef>
                <a:spcPts val="0"/>
              </a:spcBef>
              <a:spcAft>
                <a:spcPts val="0"/>
              </a:spcAft>
              <a:buNone/>
            </a:pPr>
            <a:r>
              <a:rPr lang="de">
                <a:solidFill>
                  <a:schemeClr val="dk1"/>
                </a:solidFill>
              </a:rPr>
              <a:t>H: Think as of generalized variance of opinions normalized to 0,1</a:t>
            </a:r>
            <a:endParaRPr>
              <a:solidFill>
                <a:schemeClr val="dk1"/>
              </a:solidFill>
            </a:endParaRPr>
          </a:p>
          <a:p>
            <a:pPr indent="0" lvl="0" marL="0" rtl="0" algn="l">
              <a:spcBef>
                <a:spcPts val="0"/>
              </a:spcBef>
              <a:spcAft>
                <a:spcPts val="0"/>
              </a:spcAft>
              <a:buClr>
                <a:schemeClr val="dk1"/>
              </a:buClr>
              <a:buSzPts val="1100"/>
              <a:buFont typeface="Arial"/>
              <a:buNone/>
            </a:pPr>
            <a:r>
              <a:rPr lang="de"/>
              <a:t>Symmetry!</a:t>
            </a:r>
            <a:endParaRPr/>
          </a:p>
          <a:p>
            <a:pPr indent="0" lvl="0" marL="0" rtl="0" algn="l">
              <a:spcBef>
                <a:spcPts val="0"/>
              </a:spcBef>
              <a:spcAft>
                <a:spcPts val="0"/>
              </a:spcAft>
              <a:buClr>
                <a:schemeClr val="dk1"/>
              </a:buClr>
              <a:buSzPts val="1100"/>
              <a:buFont typeface="Arial"/>
              <a:buNone/>
            </a:pPr>
            <a:r>
              <a:rPr lang="de"/>
              <a:t>Bots in fact push mean opinion to the middle (start in top right corner!)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785359710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785359710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Epsilon = Radius of influence</a:t>
            </a:r>
            <a:endParaRPr/>
          </a:p>
          <a:p>
            <a:pPr indent="0" lvl="0" marL="0" rtl="0" algn="l">
              <a:spcBef>
                <a:spcPts val="0"/>
              </a:spcBef>
              <a:spcAft>
                <a:spcPts val="0"/>
              </a:spcAft>
              <a:buNone/>
            </a:pPr>
            <a:r>
              <a:rPr lang="de"/>
              <a:t>No bots</a:t>
            </a:r>
            <a:endParaRPr/>
          </a:p>
          <a:p>
            <a:pPr indent="0" lvl="0" marL="0" rtl="0" algn="l">
              <a:spcBef>
                <a:spcPts val="0"/>
              </a:spcBef>
              <a:spcAft>
                <a:spcPts val="0"/>
              </a:spcAft>
              <a:buNone/>
            </a:pPr>
            <a:r>
              <a:rPr lang="de"/>
              <a:t>50 bots</a:t>
            </a:r>
            <a:endParaRPr/>
          </a:p>
          <a:p>
            <a:pPr indent="0" lvl="0" marL="0" rtl="0" algn="l">
              <a:spcBef>
                <a:spcPts val="0"/>
              </a:spcBef>
              <a:spcAft>
                <a:spcPts val="0"/>
              </a:spcAft>
              <a:buNone/>
            </a:pPr>
            <a:r>
              <a:rPr lang="de"/>
              <a:t>50 bots, bots can connect to everything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eae60f81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eae60f81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eae60f81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eae60f81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d867ae89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d867ae89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5c32056c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5c32056c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5c32056c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5c32056c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ato"/>
              <a:buChar char="-"/>
            </a:pPr>
            <a:r>
              <a:rPr lang="de" sz="1400">
                <a:solidFill>
                  <a:schemeClr val="dk1"/>
                </a:solidFill>
                <a:latin typeface="Lato"/>
                <a:ea typeface="Lato"/>
                <a:cs typeface="Lato"/>
                <a:sym typeface="Lato"/>
              </a:rPr>
              <a:t>generalization -&gt; account for different effects (network based and attitude balancing)</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de" sz="1400">
                <a:solidFill>
                  <a:schemeClr val="dk1"/>
                </a:solidFill>
                <a:latin typeface="Lato"/>
                <a:ea typeface="Lato"/>
                <a:cs typeface="Lato"/>
                <a:sym typeface="Lato"/>
              </a:rPr>
              <a:t>Network structure changes -&gt; fragmentation, shows more realistic effects (non linear)</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de" sz="1400">
                <a:solidFill>
                  <a:schemeClr val="dk1"/>
                </a:solidFill>
                <a:latin typeface="Lato"/>
                <a:ea typeface="Lato"/>
                <a:cs typeface="Lato"/>
                <a:sym typeface="Lato"/>
              </a:rPr>
              <a:t>Varying Parameters -&gt; little change, shows robustness of models / applicability (WBT: d, e, N, z) but also effects eg phi or eps -&gt; fragments, cluster size; when e low, also small number of bots can influence, for hyperpolarization like two party system, for fragments more like interest groups (peta etc)</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de" sz="1400">
                <a:solidFill>
                  <a:schemeClr val="dk1"/>
                </a:solidFill>
                <a:latin typeface="Lato"/>
                <a:ea typeface="Lato"/>
                <a:cs typeface="Lato"/>
                <a:sym typeface="Lato"/>
              </a:rPr>
              <a:t>Influence of bots to polarize / moderate -&gt; largely depends on 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5c32056c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5c32056c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solidFill>
                  <a:schemeClr val="dk1"/>
                </a:solidFill>
                <a:latin typeface="Lato"/>
                <a:ea typeface="Lato"/>
                <a:cs typeface="Lato"/>
                <a:sym typeface="Lato"/>
              </a:rPr>
              <a:t>Bots: everything concentrates on 2 axis</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de" sz="1400">
                <a:solidFill>
                  <a:schemeClr val="dk1"/>
                </a:solidFill>
                <a:latin typeface="Lato"/>
                <a:ea typeface="Lato"/>
                <a:cs typeface="Lato"/>
                <a:sym typeface="Lato"/>
              </a:rPr>
              <a:t>Get fragments if connection distance is lowered but still extreme opinions</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de" sz="1400">
                <a:solidFill>
                  <a:schemeClr val="dk1"/>
                </a:solidFill>
                <a:latin typeface="Lato"/>
                <a:ea typeface="Lato"/>
                <a:cs typeface="Lato"/>
                <a:sym typeface="Lato"/>
              </a:rPr>
              <a:t>Attitude depends too much on opinions</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de" sz="1400">
                <a:solidFill>
                  <a:schemeClr val="dk1"/>
                </a:solidFill>
                <a:latin typeface="Lato"/>
                <a:ea typeface="Lato"/>
                <a:cs typeface="Lato"/>
                <a:sym typeface="Lato"/>
              </a:rPr>
              <a:t>Different Models for different effects, not for general evolution</a:t>
            </a:r>
            <a:endParaRPr sz="1400">
              <a:solidFill>
                <a:schemeClr val="dk1"/>
              </a:solidFill>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eae60f812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eae60f812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Hyperpolarization e=0.5</a:t>
            </a:r>
            <a:endParaRPr/>
          </a:p>
          <a:p>
            <a:pPr indent="0" lvl="0" marL="0" rtl="0" algn="l">
              <a:spcBef>
                <a:spcPts val="0"/>
              </a:spcBef>
              <a:spcAft>
                <a:spcPts val="0"/>
              </a:spcAft>
              <a:buNone/>
            </a:pPr>
            <a:r>
              <a:rPr lang="de"/>
              <a:t>Epsilon= 0.6</a:t>
            </a:r>
            <a:endParaRPr/>
          </a:p>
          <a:p>
            <a:pPr indent="0" lvl="0" marL="0" rtl="0" algn="l">
              <a:spcBef>
                <a:spcPts val="0"/>
              </a:spcBef>
              <a:spcAft>
                <a:spcPts val="0"/>
              </a:spcAft>
              <a:buNone/>
            </a:pPr>
            <a:r>
              <a:rPr lang="de"/>
              <a:t>No bots</a:t>
            </a:r>
            <a:endParaRPr/>
          </a:p>
          <a:p>
            <a:pPr indent="0" lvl="0" marL="0" rtl="0" algn="l">
              <a:spcBef>
                <a:spcPts val="0"/>
              </a:spcBef>
              <a:spcAft>
                <a:spcPts val="0"/>
              </a:spcAft>
              <a:buNone/>
            </a:pPr>
            <a:r>
              <a:rPr lang="de"/>
              <a:t>200</a:t>
            </a:r>
            <a:endParaRPr/>
          </a:p>
          <a:p>
            <a:pPr indent="0" lvl="0" marL="0" rtl="0" algn="l">
              <a:spcBef>
                <a:spcPts val="0"/>
              </a:spcBef>
              <a:spcAft>
                <a:spcPts val="0"/>
              </a:spcAft>
              <a:buNone/>
            </a:pPr>
            <a:r>
              <a:rPr lang="de"/>
              <a:t>200 Seeking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d867ae89d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d867ae89d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with phi the edge jumps to a like-minded node, with prob 1-phi the node adjusts its opinion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da3d7ec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da3d7ec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what we are then interested in is: modelling how groups form and opinions and connections evolve. </a:t>
            </a:r>
            <a:endParaRPr/>
          </a:p>
          <a:p>
            <a:pPr indent="0" lvl="0" marL="0" rtl="0" algn="l">
              <a:spcBef>
                <a:spcPts val="0"/>
              </a:spcBef>
              <a:spcAft>
                <a:spcPts val="0"/>
              </a:spcAft>
              <a:buNone/>
            </a:pPr>
            <a:r>
              <a:rPr lang="de"/>
              <a:t>for that we define mut inf, set rules for each agent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d867ae89d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d867ae89d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77e7f144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77e7f144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a:t>Notes: mention this part in previous slide</a:t>
            </a:r>
            <a:endParaRPr/>
          </a:p>
          <a:p>
            <a:pPr indent="-298450" lvl="0" marL="457200" rtl="0" algn="l">
              <a:lnSpc>
                <a:spcPct val="115000"/>
              </a:lnSpc>
              <a:spcBef>
                <a:spcPts val="1600"/>
              </a:spcBef>
              <a:spcAft>
                <a:spcPts val="0"/>
              </a:spcAft>
              <a:buSzPts val="1100"/>
              <a:buChar char="-"/>
            </a:pPr>
            <a:r>
              <a:rPr lang="de"/>
              <a:t>How did we proceed to achieve our goals?</a:t>
            </a:r>
            <a:endParaRPr/>
          </a:p>
          <a:p>
            <a:pPr indent="-298450" lvl="0" marL="457200" rtl="0" algn="l">
              <a:lnSpc>
                <a:spcPct val="115000"/>
              </a:lnSpc>
              <a:spcBef>
                <a:spcPts val="0"/>
              </a:spcBef>
              <a:spcAft>
                <a:spcPts val="0"/>
              </a:spcAft>
              <a:buSzPts val="1100"/>
              <a:buChar char="-"/>
            </a:pPr>
            <a:r>
              <a:rPr lang="de"/>
              <a:t>1st implement our own coevolution model  → compare it to the coevolution model</a:t>
            </a:r>
            <a:endParaRPr/>
          </a:p>
          <a:p>
            <a:pPr indent="-298450" lvl="0" marL="457200" rtl="0" algn="l">
              <a:lnSpc>
                <a:spcPct val="115000"/>
              </a:lnSpc>
              <a:spcBef>
                <a:spcPts val="0"/>
              </a:spcBef>
              <a:spcAft>
                <a:spcPts val="0"/>
              </a:spcAft>
              <a:buSzPts val="1100"/>
              <a:buChar char="-"/>
            </a:pPr>
            <a:r>
              <a:rPr lang="de"/>
              <a:t>2nd implement our own WBT model -&gt; validate it as well</a:t>
            </a:r>
            <a:endParaRPr/>
          </a:p>
          <a:p>
            <a:pPr indent="-298450" lvl="0" marL="457200" rtl="0" algn="l">
              <a:lnSpc>
                <a:spcPct val="115000"/>
              </a:lnSpc>
              <a:spcBef>
                <a:spcPts val="0"/>
              </a:spcBef>
              <a:spcAft>
                <a:spcPts val="0"/>
              </a:spcAft>
              <a:buSzPts val="1100"/>
              <a:buChar char="-"/>
            </a:pPr>
            <a:r>
              <a:rPr lang="de"/>
              <a:t>3rd combine these two models to the generalized model -&gt; run our </a:t>
            </a:r>
            <a:endParaRPr/>
          </a:p>
          <a:p>
            <a:pPr indent="0" lvl="0" marL="457200" rtl="0" algn="l">
              <a:spcBef>
                <a:spcPts val="16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5c32056c6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5c32056c6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Emergence of socio-political phenomena e.g found in two-party systems</a:t>
            </a:r>
            <a:endParaRPr/>
          </a:p>
          <a:p>
            <a:pPr indent="0" lvl="0" marL="0" rtl="0" algn="l">
              <a:spcBef>
                <a:spcPts val="0"/>
              </a:spcBef>
              <a:spcAft>
                <a:spcPts val="0"/>
              </a:spcAft>
              <a:buNone/>
            </a:pPr>
            <a:r>
              <a:rPr lang="de"/>
              <a:t>mean-field approach (fully connected)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a2f07d5a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a2f07d5a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Extreme cases: 1 only opinion change - one giant component, many small components. 2 only edge change - components of equal opinions, opinions randomly distributed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5ae2fdf0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5ae2fdf0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Extreme cases: 1 only opinion change - one giant component, many small components. 2 only edge change - components of equal opinions, opinions randomly distributed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a5ae2fdf0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a5ae2fdf0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Extreme cases: 1 only opinion change - one giant component, many small components. 2 only edge change - components of equal opinions, opinions randomly distributed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d867ae89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d867ae89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Emergence of socio-political phenomena e.g found in two-party systems</a:t>
            </a:r>
            <a:endParaRPr/>
          </a:p>
          <a:p>
            <a:pPr indent="0" lvl="0" marL="0" rtl="0" algn="l">
              <a:spcBef>
                <a:spcPts val="0"/>
              </a:spcBef>
              <a:spcAft>
                <a:spcPts val="0"/>
              </a:spcAft>
              <a:buNone/>
            </a:pPr>
            <a:r>
              <a:rPr lang="de"/>
              <a:t>mean-field approach (fully connected)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78535971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78535971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1"/>
                </a:solidFill>
              </a:rPr>
              <a:t>(pronounced Barabaschi)</a:t>
            </a:r>
            <a:endParaRPr>
              <a:solidFill>
                <a:schemeClr val="dk1"/>
              </a:solidFill>
            </a:endParaRPr>
          </a:p>
          <a:p>
            <a:pPr indent="0" lvl="0" marL="0" rtl="0" algn="l">
              <a:spcBef>
                <a:spcPts val="0"/>
              </a:spcBef>
              <a:spcAft>
                <a:spcPts val="0"/>
              </a:spcAft>
              <a:buNone/>
            </a:pPr>
            <a:r>
              <a:rPr lang="de">
                <a:solidFill>
                  <a:schemeClr val="dk1"/>
                </a:solidFill>
              </a:rPr>
              <a:t>Power law.</a:t>
            </a:r>
            <a:endParaRPr>
              <a:solidFill>
                <a:schemeClr val="dk1"/>
              </a:solidFill>
            </a:endParaRPr>
          </a:p>
          <a:p>
            <a:pPr indent="0" lvl="0" marL="0" rtl="0" algn="l">
              <a:spcBef>
                <a:spcPts val="0"/>
              </a:spcBef>
              <a:spcAft>
                <a:spcPts val="0"/>
              </a:spcAft>
              <a:buClr>
                <a:schemeClr val="dk1"/>
              </a:buClr>
              <a:buSzPts val="1100"/>
              <a:buFont typeface="Arial"/>
              <a:buNone/>
            </a:pPr>
            <a:r>
              <a:rPr lang="de">
                <a:solidFill>
                  <a:schemeClr val="dk1"/>
                </a:solidFill>
              </a:rPr>
              <a:t>Bots not too connected: variation around second axis, less extreme polarization around main axis.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aeae60f81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aeae60f81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5ae2fdf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a5ae2fdf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5ae2fdf0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5ae2fdf0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reproduced. holme. </a:t>
            </a:r>
            <a:endParaRPr/>
          </a:p>
          <a:p>
            <a:pPr indent="0" lvl="0" marL="0" rtl="0" algn="l">
              <a:spcBef>
                <a:spcPts val="0"/>
              </a:spcBef>
              <a:spcAft>
                <a:spcPts val="0"/>
              </a:spcAft>
              <a:buNone/>
            </a:pPr>
            <a:r>
              <a:rPr lang="de"/>
              <a:t>As an example, think of 30 students</a:t>
            </a:r>
            <a:endParaRPr/>
          </a:p>
          <a:p>
            <a:pPr indent="0" lvl="0" marL="0" rtl="0" algn="l">
              <a:spcBef>
                <a:spcPts val="0"/>
              </a:spcBef>
              <a:spcAft>
                <a:spcPts val="0"/>
              </a:spcAft>
              <a:buNone/>
            </a:pPr>
            <a:r>
              <a:rPr lang="de"/>
              <a:t>they discuss, change preferences where and with whom they want to eat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5ae2fdf0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5ae2fdf0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consensus within connected communities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but first lets look at how agents behave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84f0e8c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84f0e8c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2f07d5a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2f07d5a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Interesting around 0.5.. have power law distribution, what we find in real social networks like sizes of religious sects. Our simulation lead to some giant components as well, artefact using smaller network because of computational resources.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5ae2fdf0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5ae2fdf0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Central Idea of the paper is that; how you change you opinion when talking to someone depends on how much you agree in general.</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central result: they can model hyper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de">
                <a:solidFill>
                  <a:schemeClr val="dk1"/>
                </a:solidFill>
              </a:rPr>
              <a:t>Emergence of socio-political phenomena e.g found in two-party systems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d867aeba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d867aeba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example where agent i updates its opinion upon interaction with agent j. </a:t>
            </a:r>
            <a:endParaRPr/>
          </a:p>
          <a:p>
            <a:pPr indent="-298450" lvl="0" marL="457200" rtl="0" algn="l">
              <a:spcBef>
                <a:spcPts val="0"/>
              </a:spcBef>
              <a:spcAft>
                <a:spcPts val="0"/>
              </a:spcAft>
              <a:buSzPts val="1100"/>
              <a:buAutoNum type="arabicPeriod"/>
            </a:pPr>
            <a:r>
              <a:rPr lang="de"/>
              <a:t>opinions</a:t>
            </a:r>
            <a:endParaRPr/>
          </a:p>
          <a:p>
            <a:pPr indent="-298450" lvl="0" marL="457200" rtl="0" algn="l">
              <a:spcBef>
                <a:spcPts val="0"/>
              </a:spcBef>
              <a:spcAft>
                <a:spcPts val="0"/>
              </a:spcAft>
              <a:buSzPts val="1100"/>
              <a:buAutoNum type="arabicPeriod"/>
            </a:pPr>
            <a:r>
              <a:rPr lang="de"/>
              <a:t>attitude</a:t>
            </a:r>
            <a:endParaRPr/>
          </a:p>
          <a:p>
            <a:pPr indent="-298450" lvl="0" marL="457200" rtl="0" algn="l">
              <a:spcBef>
                <a:spcPts val="0"/>
              </a:spcBef>
              <a:spcAft>
                <a:spcPts val="0"/>
              </a:spcAft>
              <a:buSzPts val="1100"/>
              <a:buAutoNum type="arabicPeriod"/>
            </a:pPr>
            <a:r>
              <a:rPr lang="de"/>
              <a:t>update (weight) multi/sgm</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in each interaction agent i tries to balance its attitude and opinion with J, which means agent i moves its opinon towards one of two equilibrium points: </a:t>
            </a:r>
            <a:endParaRPr/>
          </a:p>
          <a:p>
            <a:pPr indent="0" lvl="0" marL="0" rtl="0" algn="l">
              <a:spcBef>
                <a:spcPts val="0"/>
              </a:spcBef>
              <a:spcAft>
                <a:spcPts val="0"/>
              </a:spcAft>
              <a:buNone/>
            </a:pPr>
            <a:r>
              <a:rPr lang="de"/>
              <a:t>-if attitude is positive, it moves towards the same opinions as agent j</a:t>
            </a:r>
            <a:endParaRPr/>
          </a:p>
          <a:p>
            <a:pPr indent="0" lvl="0" marL="0" rtl="0" algn="l">
              <a:spcBef>
                <a:spcPts val="0"/>
              </a:spcBef>
              <a:spcAft>
                <a:spcPts val="0"/>
              </a:spcAft>
              <a:buNone/>
            </a:pPr>
            <a:r>
              <a:rPr lang="de"/>
              <a:t>-if attitude is negative, it moves towards the opposite opinions</a:t>
            </a:r>
            <a:endParaRPr/>
          </a:p>
          <a:p>
            <a:pPr indent="0" lvl="0" marL="0" rtl="0" algn="l">
              <a:spcBef>
                <a:spcPts val="0"/>
              </a:spcBef>
              <a:spcAft>
                <a:spcPts val="0"/>
              </a:spcAft>
              <a:buNone/>
            </a:pPr>
            <a:r>
              <a:rPr lang="de"/>
              <a:t>can be seen as some kind of backfire effect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Explain polarization vs hyperpolarization</a:t>
            </a:r>
            <a:endParaRPr/>
          </a:p>
          <a:p>
            <a:pPr indent="0" lvl="0" marL="0" rtl="0" algn="l">
              <a:spcBef>
                <a:spcPts val="0"/>
              </a:spcBef>
              <a:spcAft>
                <a:spcPts val="0"/>
              </a:spcAft>
              <a:buNone/>
            </a:pPr>
            <a:r>
              <a:rPr lang="de"/>
              <a:t>N=500, D=3, e=0.3, alpha=0.4</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gif"/><Relationship Id="rId4" Type="http://schemas.openxmlformats.org/officeDocument/2006/relationships/image" Target="../media/image1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gif"/><Relationship Id="rId4" Type="http://schemas.openxmlformats.org/officeDocument/2006/relationships/image" Target="../media/image15.gif"/><Relationship Id="rId5" Type="http://schemas.openxmlformats.org/officeDocument/2006/relationships/image" Target="../media/image1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hyperlink" Target="http://thecontextofthings.com/2014/01/12/political-polarization-explained-via-gallup-the-democratic-party-in-america-has-become-more-liberal-over-tim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gif"/><Relationship Id="rId4" Type="http://schemas.openxmlformats.org/officeDocument/2006/relationships/image" Target="../media/image28.gif"/><Relationship Id="rId5" Type="http://schemas.openxmlformats.org/officeDocument/2006/relationships/image" Target="../media/image2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2.gif"/><Relationship Id="rId4" Type="http://schemas.openxmlformats.org/officeDocument/2006/relationships/image" Target="../media/image2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9.gif"/><Relationship Id="rId4" Type="http://schemas.openxmlformats.org/officeDocument/2006/relationships/image" Target="../media/image27.gif"/><Relationship Id="rId5" Type="http://schemas.openxmlformats.org/officeDocument/2006/relationships/image" Target="../media/image3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comments" Target="../comments/commen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9.gif"/><Relationship Id="rId4" Type="http://schemas.openxmlformats.org/officeDocument/2006/relationships/image" Target="../media/image40.gif"/><Relationship Id="rId5" Type="http://schemas.openxmlformats.org/officeDocument/2006/relationships/image" Target="../media/image42.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gif"/><Relationship Id="rId5" Type="http://schemas.openxmlformats.org/officeDocument/2006/relationships/image" Target="../media/image3.gif"/><Relationship Id="rId6" Type="http://schemas.openxmlformats.org/officeDocument/2006/relationships/image" Target="../media/image17.png"/><Relationship Id="rId7" Type="http://schemas.openxmlformats.org/officeDocument/2006/relationships/image" Target="../media/image2.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Modelling Multi-dimensional Opinions and Polarization Formation</a:t>
            </a:r>
            <a:endParaRPr/>
          </a:p>
        </p:txBody>
      </p:sp>
      <p:sp>
        <p:nvSpPr>
          <p:cNvPr id="87" name="Google Shape;87;p13"/>
          <p:cNvSpPr txBox="1"/>
          <p:nvPr>
            <p:ph idx="1" type="subTitle"/>
          </p:nvPr>
        </p:nvSpPr>
        <p:spPr>
          <a:xfrm>
            <a:off x="727950" y="3498325"/>
            <a:ext cx="7688100" cy="8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The Opinioneers</a:t>
            </a:r>
            <a:endParaRPr/>
          </a:p>
          <a:p>
            <a:pPr indent="0" lvl="0" marL="0" rtl="0" algn="l">
              <a:spcBef>
                <a:spcPts val="0"/>
              </a:spcBef>
              <a:spcAft>
                <a:spcPts val="0"/>
              </a:spcAft>
              <a:buNone/>
            </a:pPr>
            <a:r>
              <a:rPr lang="de"/>
              <a:t>Michael Andres, Florian Dorner, Gian Luca Gehwolf, Fabian Hafner, David Metzger</a:t>
            </a:r>
            <a:endParaRPr/>
          </a:p>
          <a:p>
            <a:pPr indent="0" lvl="0" marL="0" rtl="0" algn="l">
              <a:spcBef>
                <a:spcPts val="0"/>
              </a:spcBef>
              <a:spcAft>
                <a:spcPts val="0"/>
              </a:spcAft>
              <a:buNone/>
            </a:pPr>
            <a:r>
              <a:rPr lang="de"/>
              <a:t>Complex Social Systems</a:t>
            </a:r>
            <a:endParaRPr/>
          </a:p>
          <a:p>
            <a:pPr indent="0" lvl="0" marL="0" rtl="0" algn="l">
              <a:spcBef>
                <a:spcPts val="0"/>
              </a:spcBef>
              <a:spcAft>
                <a:spcPts val="0"/>
              </a:spcAft>
              <a:buNone/>
            </a:pPr>
            <a:r>
              <a:rPr lang="de"/>
              <a:t>7 December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2"/>
          <p:cNvPicPr preferRelativeResize="0"/>
          <p:nvPr/>
        </p:nvPicPr>
        <p:blipFill>
          <a:blip r:embed="rId3">
            <a:alphaModFix/>
          </a:blip>
          <a:stretch>
            <a:fillRect/>
          </a:stretch>
        </p:blipFill>
        <p:spPr>
          <a:xfrm>
            <a:off x="5062950" y="933738"/>
            <a:ext cx="3473349" cy="3166550"/>
          </a:xfrm>
          <a:prstGeom prst="rect">
            <a:avLst/>
          </a:prstGeom>
          <a:noFill/>
          <a:ln>
            <a:noFill/>
          </a:ln>
        </p:spPr>
      </p:pic>
      <p:sp>
        <p:nvSpPr>
          <p:cNvPr id="227" name="Google Shape;227;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
        <p:nvSpPr>
          <p:cNvPr id="228" name="Google Shape;228;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Model 2: Weighted Balance Theory</a:t>
            </a:r>
            <a:endParaRPr sz="1600"/>
          </a:p>
        </p:txBody>
      </p:sp>
      <p:sp>
        <p:nvSpPr>
          <p:cNvPr id="229" name="Google Shape;229;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Hyperpolarisation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Evaluative extremeness</a:t>
            </a:r>
            <a:endParaRPr/>
          </a:p>
        </p:txBody>
      </p:sp>
      <p:sp>
        <p:nvSpPr>
          <p:cNvPr id="235" name="Google Shape;235;p23"/>
          <p:cNvSpPr txBox="1"/>
          <p:nvPr>
            <p:ph idx="1" type="subTitle"/>
          </p:nvPr>
        </p:nvSpPr>
        <p:spPr>
          <a:xfrm>
            <a:off x="612100" y="3005850"/>
            <a:ext cx="1588200" cy="13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slightly agree </a:t>
            </a:r>
            <a:r>
              <a:rPr lang="de"/>
              <a:t>on average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slightly disagree on average</a:t>
            </a:r>
            <a:endParaRPr/>
          </a:p>
        </p:txBody>
      </p:sp>
      <p:pic>
        <p:nvPicPr>
          <p:cNvPr id="236" name="Google Shape;236;p23"/>
          <p:cNvPicPr preferRelativeResize="0"/>
          <p:nvPr/>
        </p:nvPicPr>
        <p:blipFill>
          <a:blip r:embed="rId3">
            <a:alphaModFix/>
          </a:blip>
          <a:stretch>
            <a:fillRect/>
          </a:stretch>
        </p:blipFill>
        <p:spPr>
          <a:xfrm>
            <a:off x="724950" y="2494675"/>
            <a:ext cx="1934975" cy="254375"/>
          </a:xfrm>
          <a:prstGeom prst="rect">
            <a:avLst/>
          </a:prstGeom>
          <a:noFill/>
          <a:ln>
            <a:noFill/>
          </a:ln>
        </p:spPr>
      </p:pic>
      <p:pic>
        <p:nvPicPr>
          <p:cNvPr id="237" name="Google Shape;237;p23"/>
          <p:cNvPicPr preferRelativeResize="0"/>
          <p:nvPr/>
        </p:nvPicPr>
        <p:blipFill>
          <a:blip r:embed="rId4">
            <a:alphaModFix/>
          </a:blip>
          <a:stretch>
            <a:fillRect/>
          </a:stretch>
        </p:blipFill>
        <p:spPr>
          <a:xfrm>
            <a:off x="4763775" y="1400848"/>
            <a:ext cx="3478300" cy="3478300"/>
          </a:xfrm>
          <a:prstGeom prst="rect">
            <a:avLst/>
          </a:prstGeom>
          <a:noFill/>
          <a:ln>
            <a:noFill/>
          </a:ln>
        </p:spPr>
      </p:pic>
      <p:sp>
        <p:nvSpPr>
          <p:cNvPr id="238" name="Google Shape;238;p23"/>
          <p:cNvSpPr txBox="1"/>
          <p:nvPr/>
        </p:nvSpPr>
        <p:spPr>
          <a:xfrm>
            <a:off x="8194125" y="2749050"/>
            <a:ext cx="10458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opinion closeness</a:t>
            </a:r>
            <a:endParaRPr>
              <a:latin typeface="Lato"/>
              <a:ea typeface="Lato"/>
              <a:cs typeface="Lato"/>
              <a:sym typeface="Lato"/>
            </a:endParaRPr>
          </a:p>
        </p:txBody>
      </p:sp>
      <p:sp>
        <p:nvSpPr>
          <p:cNvPr id="239" name="Google Shape;239;p23"/>
          <p:cNvSpPr txBox="1"/>
          <p:nvPr/>
        </p:nvSpPr>
        <p:spPr>
          <a:xfrm>
            <a:off x="7694650" y="1017725"/>
            <a:ext cx="8133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e = 0</a:t>
            </a:r>
            <a:endParaRPr>
              <a:latin typeface="Lato"/>
              <a:ea typeface="Lato"/>
              <a:cs typeface="Lato"/>
              <a:sym typeface="Lato"/>
            </a:endParaRPr>
          </a:p>
        </p:txBody>
      </p:sp>
      <p:sp>
        <p:nvSpPr>
          <p:cNvPr id="240" name="Google Shape;240;p23"/>
          <p:cNvSpPr txBox="1"/>
          <p:nvPr/>
        </p:nvSpPr>
        <p:spPr>
          <a:xfrm>
            <a:off x="6119225" y="1065050"/>
            <a:ext cx="8133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attitude</a:t>
            </a:r>
            <a:endParaRPr>
              <a:latin typeface="Lato"/>
              <a:ea typeface="Lato"/>
              <a:cs typeface="Lato"/>
              <a:sym typeface="Lato"/>
            </a:endParaRPr>
          </a:p>
        </p:txBody>
      </p:sp>
      <p:sp>
        <p:nvSpPr>
          <p:cNvPr id="241" name="Google Shape;241;p23"/>
          <p:cNvSpPr/>
          <p:nvPr/>
        </p:nvSpPr>
        <p:spPr>
          <a:xfrm>
            <a:off x="7532025" y="725275"/>
            <a:ext cx="135000" cy="1299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7532025" y="1188750"/>
            <a:ext cx="135000" cy="1299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txBox="1"/>
          <p:nvPr/>
        </p:nvSpPr>
        <p:spPr>
          <a:xfrm>
            <a:off x="7694650" y="579000"/>
            <a:ext cx="8133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e = 0.5</a:t>
            </a:r>
            <a:endParaRPr>
              <a:latin typeface="Lato"/>
              <a:ea typeface="Lato"/>
              <a:cs typeface="Lato"/>
              <a:sym typeface="Lato"/>
            </a:endParaRPr>
          </a:p>
        </p:txBody>
      </p:sp>
      <p:sp>
        <p:nvSpPr>
          <p:cNvPr id="244" name="Google Shape;244;p23"/>
          <p:cNvSpPr txBox="1"/>
          <p:nvPr>
            <p:ph idx="1" type="subTitle"/>
          </p:nvPr>
        </p:nvSpPr>
        <p:spPr>
          <a:xfrm>
            <a:off x="2442700" y="3137500"/>
            <a:ext cx="1588200" cy="13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like person a lot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dislike a lot</a:t>
            </a:r>
            <a:endParaRPr/>
          </a:p>
        </p:txBody>
      </p:sp>
      <p:cxnSp>
        <p:nvCxnSpPr>
          <p:cNvPr id="245" name="Google Shape;245;p23"/>
          <p:cNvCxnSpPr/>
          <p:nvPr/>
        </p:nvCxnSpPr>
        <p:spPr>
          <a:xfrm>
            <a:off x="1974650" y="3366325"/>
            <a:ext cx="357300" cy="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23"/>
          <p:cNvCxnSpPr/>
          <p:nvPr/>
        </p:nvCxnSpPr>
        <p:spPr>
          <a:xfrm>
            <a:off x="1880625" y="4118550"/>
            <a:ext cx="451500" cy="0"/>
          </a:xfrm>
          <a:prstGeom prst="straightConnector1">
            <a:avLst/>
          </a:prstGeom>
          <a:noFill/>
          <a:ln cap="flat" cmpd="sng" w="9525">
            <a:solidFill>
              <a:schemeClr val="dk2"/>
            </a:solidFill>
            <a:prstDash val="solid"/>
            <a:round/>
            <a:headEnd len="med" w="med" type="none"/>
            <a:tailEnd len="med" w="med" type="triangle"/>
          </a:ln>
        </p:spPr>
      </p:cxnSp>
      <p:sp>
        <p:nvSpPr>
          <p:cNvPr id="247" name="Google Shape;247;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Evaluative extremeness</a:t>
            </a:r>
            <a:endParaRPr/>
          </a:p>
        </p:txBody>
      </p:sp>
      <p:sp>
        <p:nvSpPr>
          <p:cNvPr id="253" name="Google Shape;253;p24"/>
          <p:cNvSpPr txBox="1"/>
          <p:nvPr>
            <p:ph idx="1" type="subTitle"/>
          </p:nvPr>
        </p:nvSpPr>
        <p:spPr>
          <a:xfrm>
            <a:off x="612100" y="3005850"/>
            <a:ext cx="1588200" cy="13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slightly agree on average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slightly disagree on average</a:t>
            </a:r>
            <a:endParaRPr/>
          </a:p>
        </p:txBody>
      </p:sp>
      <p:pic>
        <p:nvPicPr>
          <p:cNvPr id="254" name="Google Shape;254;p24"/>
          <p:cNvPicPr preferRelativeResize="0"/>
          <p:nvPr/>
        </p:nvPicPr>
        <p:blipFill>
          <a:blip r:embed="rId3">
            <a:alphaModFix/>
          </a:blip>
          <a:stretch>
            <a:fillRect/>
          </a:stretch>
        </p:blipFill>
        <p:spPr>
          <a:xfrm>
            <a:off x="724950" y="2494675"/>
            <a:ext cx="1934975" cy="254375"/>
          </a:xfrm>
          <a:prstGeom prst="rect">
            <a:avLst/>
          </a:prstGeom>
          <a:noFill/>
          <a:ln>
            <a:noFill/>
          </a:ln>
        </p:spPr>
      </p:pic>
      <p:pic>
        <p:nvPicPr>
          <p:cNvPr id="255" name="Google Shape;255;p24"/>
          <p:cNvPicPr preferRelativeResize="0"/>
          <p:nvPr/>
        </p:nvPicPr>
        <p:blipFill>
          <a:blip r:embed="rId4">
            <a:alphaModFix/>
          </a:blip>
          <a:stretch>
            <a:fillRect/>
          </a:stretch>
        </p:blipFill>
        <p:spPr>
          <a:xfrm>
            <a:off x="4763775" y="1400848"/>
            <a:ext cx="3478300" cy="3478300"/>
          </a:xfrm>
          <a:prstGeom prst="rect">
            <a:avLst/>
          </a:prstGeom>
          <a:noFill/>
          <a:ln>
            <a:noFill/>
          </a:ln>
        </p:spPr>
      </p:pic>
      <p:sp>
        <p:nvSpPr>
          <p:cNvPr id="256" name="Google Shape;256;p24"/>
          <p:cNvSpPr txBox="1"/>
          <p:nvPr/>
        </p:nvSpPr>
        <p:spPr>
          <a:xfrm>
            <a:off x="8194125" y="2749050"/>
            <a:ext cx="10458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opinion closeness</a:t>
            </a:r>
            <a:endParaRPr>
              <a:latin typeface="Lato"/>
              <a:ea typeface="Lato"/>
              <a:cs typeface="Lato"/>
              <a:sym typeface="Lato"/>
            </a:endParaRPr>
          </a:p>
        </p:txBody>
      </p:sp>
      <p:sp>
        <p:nvSpPr>
          <p:cNvPr id="257" name="Google Shape;257;p24"/>
          <p:cNvSpPr txBox="1"/>
          <p:nvPr/>
        </p:nvSpPr>
        <p:spPr>
          <a:xfrm>
            <a:off x="7694650" y="1017725"/>
            <a:ext cx="8133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e = 0</a:t>
            </a:r>
            <a:endParaRPr>
              <a:latin typeface="Lato"/>
              <a:ea typeface="Lato"/>
              <a:cs typeface="Lato"/>
              <a:sym typeface="Lato"/>
            </a:endParaRPr>
          </a:p>
        </p:txBody>
      </p:sp>
      <p:sp>
        <p:nvSpPr>
          <p:cNvPr id="258" name="Google Shape;258;p24"/>
          <p:cNvSpPr txBox="1"/>
          <p:nvPr/>
        </p:nvSpPr>
        <p:spPr>
          <a:xfrm>
            <a:off x="6119225" y="1065050"/>
            <a:ext cx="8133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attitude</a:t>
            </a:r>
            <a:endParaRPr>
              <a:latin typeface="Lato"/>
              <a:ea typeface="Lato"/>
              <a:cs typeface="Lato"/>
              <a:sym typeface="Lato"/>
            </a:endParaRPr>
          </a:p>
        </p:txBody>
      </p:sp>
      <p:sp>
        <p:nvSpPr>
          <p:cNvPr id="259" name="Google Shape;259;p24"/>
          <p:cNvSpPr/>
          <p:nvPr/>
        </p:nvSpPr>
        <p:spPr>
          <a:xfrm>
            <a:off x="7532025" y="725275"/>
            <a:ext cx="135000" cy="1299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7532025" y="1188750"/>
            <a:ext cx="135000" cy="1299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txBox="1"/>
          <p:nvPr/>
        </p:nvSpPr>
        <p:spPr>
          <a:xfrm>
            <a:off x="7694650" y="579000"/>
            <a:ext cx="8133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e = 0.5</a:t>
            </a:r>
            <a:endParaRPr>
              <a:latin typeface="Lato"/>
              <a:ea typeface="Lato"/>
              <a:cs typeface="Lato"/>
              <a:sym typeface="Lato"/>
            </a:endParaRPr>
          </a:p>
        </p:txBody>
      </p:sp>
      <p:sp>
        <p:nvSpPr>
          <p:cNvPr id="262" name="Google Shape;262;p24"/>
          <p:cNvSpPr txBox="1"/>
          <p:nvPr>
            <p:ph idx="1" type="subTitle"/>
          </p:nvPr>
        </p:nvSpPr>
        <p:spPr>
          <a:xfrm>
            <a:off x="2442700" y="3137500"/>
            <a:ext cx="1588200" cy="13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like person a lot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dislike a lot</a:t>
            </a:r>
            <a:endParaRPr/>
          </a:p>
        </p:txBody>
      </p:sp>
      <p:cxnSp>
        <p:nvCxnSpPr>
          <p:cNvPr id="263" name="Google Shape;263;p24"/>
          <p:cNvCxnSpPr/>
          <p:nvPr/>
        </p:nvCxnSpPr>
        <p:spPr>
          <a:xfrm>
            <a:off x="1974650" y="3366325"/>
            <a:ext cx="357300" cy="0"/>
          </a:xfrm>
          <a:prstGeom prst="straightConnector1">
            <a:avLst/>
          </a:prstGeom>
          <a:noFill/>
          <a:ln cap="flat" cmpd="sng" w="9525">
            <a:solidFill>
              <a:schemeClr val="dk2"/>
            </a:solidFill>
            <a:prstDash val="solid"/>
            <a:round/>
            <a:headEnd len="med" w="med" type="none"/>
            <a:tailEnd len="med" w="med" type="triangle"/>
          </a:ln>
        </p:spPr>
      </p:cxnSp>
      <p:cxnSp>
        <p:nvCxnSpPr>
          <p:cNvPr id="264" name="Google Shape;264;p24"/>
          <p:cNvCxnSpPr/>
          <p:nvPr/>
        </p:nvCxnSpPr>
        <p:spPr>
          <a:xfrm>
            <a:off x="1880625" y="4118550"/>
            <a:ext cx="451500" cy="0"/>
          </a:xfrm>
          <a:prstGeom prst="straightConnector1">
            <a:avLst/>
          </a:prstGeom>
          <a:noFill/>
          <a:ln cap="flat" cmpd="sng" w="9525">
            <a:solidFill>
              <a:schemeClr val="dk2"/>
            </a:solidFill>
            <a:prstDash val="solid"/>
            <a:round/>
            <a:headEnd len="med" w="med" type="none"/>
            <a:tailEnd len="med" w="med" type="triangle"/>
          </a:ln>
        </p:spPr>
      </p:cxnSp>
      <p:pic>
        <p:nvPicPr>
          <p:cNvPr id="265" name="Google Shape;265;p24"/>
          <p:cNvPicPr preferRelativeResize="0"/>
          <p:nvPr/>
        </p:nvPicPr>
        <p:blipFill rotWithShape="1">
          <a:blip r:embed="rId5">
            <a:alphaModFix/>
          </a:blip>
          <a:srcRect b="0" l="-5227" r="19397" t="0"/>
          <a:stretch/>
        </p:blipFill>
        <p:spPr>
          <a:xfrm>
            <a:off x="6888422" y="961575"/>
            <a:ext cx="2070947" cy="1687200"/>
          </a:xfrm>
          <a:prstGeom prst="rect">
            <a:avLst/>
          </a:prstGeom>
          <a:noFill/>
          <a:ln>
            <a:noFill/>
          </a:ln>
        </p:spPr>
      </p:pic>
      <p:pic>
        <p:nvPicPr>
          <p:cNvPr id="266" name="Google Shape;266;p24"/>
          <p:cNvPicPr preferRelativeResize="0"/>
          <p:nvPr/>
        </p:nvPicPr>
        <p:blipFill rotWithShape="1">
          <a:blip r:embed="rId6">
            <a:alphaModFix/>
          </a:blip>
          <a:srcRect b="10953" l="19920" r="26888" t="6443"/>
          <a:stretch/>
        </p:blipFill>
        <p:spPr>
          <a:xfrm>
            <a:off x="4525000" y="3312963"/>
            <a:ext cx="1825575" cy="1758375"/>
          </a:xfrm>
          <a:prstGeom prst="rect">
            <a:avLst/>
          </a:prstGeom>
          <a:noFill/>
          <a:ln>
            <a:noFill/>
          </a:ln>
        </p:spPr>
      </p:pic>
      <p:sp>
        <p:nvSpPr>
          <p:cNvPr id="267" name="Google Shape;267;p24"/>
          <p:cNvSpPr txBox="1"/>
          <p:nvPr/>
        </p:nvSpPr>
        <p:spPr>
          <a:xfrm>
            <a:off x="504550" y="4685850"/>
            <a:ext cx="37518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900">
                <a:latin typeface="Lato"/>
                <a:ea typeface="Lato"/>
                <a:cs typeface="Lato"/>
                <a:sym typeface="Lato"/>
              </a:rPr>
              <a:t>Images: Carlo Allegri / Reuters, Chris Keane / Reuters</a:t>
            </a:r>
            <a:endParaRPr sz="900">
              <a:latin typeface="Lato"/>
              <a:ea typeface="Lato"/>
              <a:cs typeface="Lato"/>
              <a:sym typeface="Lato"/>
            </a:endParaRPr>
          </a:p>
        </p:txBody>
      </p:sp>
      <p:sp>
        <p:nvSpPr>
          <p:cNvPr id="268" name="Google Shape;26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Evaluative extremeness</a:t>
            </a:r>
            <a:endParaRPr/>
          </a:p>
        </p:txBody>
      </p:sp>
      <p:sp>
        <p:nvSpPr>
          <p:cNvPr id="274" name="Google Shape;274;p25"/>
          <p:cNvSpPr txBox="1"/>
          <p:nvPr>
            <p:ph idx="1" type="subTitle"/>
          </p:nvPr>
        </p:nvSpPr>
        <p:spPr>
          <a:xfrm>
            <a:off x="630925" y="31333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 &gt; 0 creates drift to corners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 not entirely unrealistic, but still surprising</a:t>
            </a:r>
            <a:endParaRPr/>
          </a:p>
        </p:txBody>
      </p:sp>
      <p:sp>
        <p:nvSpPr>
          <p:cNvPr id="275" name="Google Shape;275;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6" name="Google Shape;276;p25"/>
          <p:cNvPicPr preferRelativeResize="0"/>
          <p:nvPr/>
        </p:nvPicPr>
        <p:blipFill>
          <a:blip r:embed="rId3">
            <a:alphaModFix/>
          </a:blip>
          <a:stretch>
            <a:fillRect/>
          </a:stretch>
        </p:blipFill>
        <p:spPr>
          <a:xfrm>
            <a:off x="724950" y="2494675"/>
            <a:ext cx="1934975" cy="254375"/>
          </a:xfrm>
          <a:prstGeom prst="rect">
            <a:avLst/>
          </a:prstGeom>
          <a:noFill/>
          <a:ln>
            <a:noFill/>
          </a:ln>
        </p:spPr>
      </p:pic>
      <p:pic>
        <p:nvPicPr>
          <p:cNvPr id="277" name="Google Shape;277;p25"/>
          <p:cNvPicPr preferRelativeResize="0"/>
          <p:nvPr/>
        </p:nvPicPr>
        <p:blipFill>
          <a:blip r:embed="rId4">
            <a:alphaModFix/>
          </a:blip>
          <a:stretch>
            <a:fillRect/>
          </a:stretch>
        </p:blipFill>
        <p:spPr>
          <a:xfrm>
            <a:off x="4967550" y="505200"/>
            <a:ext cx="3810000" cy="3810000"/>
          </a:xfrm>
          <a:prstGeom prst="rect">
            <a:avLst/>
          </a:prstGeom>
          <a:noFill/>
          <a:ln>
            <a:noFill/>
          </a:ln>
        </p:spPr>
      </p:pic>
      <p:sp>
        <p:nvSpPr>
          <p:cNvPr id="278" name="Google Shape;278;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Model 3: Generalized WBT Model</a:t>
            </a:r>
            <a:endParaRPr/>
          </a:p>
        </p:txBody>
      </p:sp>
      <p:sp>
        <p:nvSpPr>
          <p:cNvPr id="284" name="Google Shape;284;p26"/>
          <p:cNvSpPr txBox="1"/>
          <p:nvPr>
            <p:ph idx="1" type="body"/>
          </p:nvPr>
        </p:nvSpPr>
        <p:spPr>
          <a:xfrm>
            <a:off x="729450" y="2078875"/>
            <a:ext cx="7688700" cy="238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 sz="1400"/>
              <a:t>WBT Model implemented into network structure</a:t>
            </a:r>
            <a:endParaRPr sz="1400"/>
          </a:p>
          <a:p>
            <a:pPr indent="-317500" lvl="0" marL="457200" rtl="0" algn="l">
              <a:spcBef>
                <a:spcPts val="1000"/>
              </a:spcBef>
              <a:spcAft>
                <a:spcPts val="0"/>
              </a:spcAft>
              <a:buSzPts val="1400"/>
              <a:buChar char="-"/>
            </a:pPr>
            <a:r>
              <a:rPr lang="de" sz="1400"/>
              <a:t>With </a:t>
            </a:r>
            <a:r>
              <a:rPr lang="de" sz="1400">
                <a:solidFill>
                  <a:srgbClr val="666666"/>
                </a:solidFill>
              </a:rPr>
              <a:t>probability </a:t>
            </a:r>
            <a:r>
              <a:rPr lang="de" sz="1400">
                <a:solidFill>
                  <a:srgbClr val="000000"/>
                </a:solidFill>
              </a:rPr>
              <a:t>Φ:</a:t>
            </a:r>
            <a:r>
              <a:rPr lang="de" sz="1400"/>
              <a:t> </a:t>
            </a:r>
            <a:endParaRPr sz="1400"/>
          </a:p>
          <a:p>
            <a:pPr indent="0" lvl="0" marL="0" rtl="0" algn="l">
              <a:spcBef>
                <a:spcPts val="1000"/>
              </a:spcBef>
              <a:spcAft>
                <a:spcPts val="0"/>
              </a:spcAft>
              <a:buNone/>
            </a:pPr>
            <a:r>
              <a:t/>
            </a:r>
            <a:endParaRPr sz="1400"/>
          </a:p>
          <a:p>
            <a:pPr indent="-311150" lvl="0" marL="457200" rtl="0" algn="l">
              <a:spcBef>
                <a:spcPts val="1000"/>
              </a:spcBef>
              <a:spcAft>
                <a:spcPts val="0"/>
              </a:spcAft>
              <a:buSzPts val="1300"/>
              <a:buChar char="-"/>
            </a:pPr>
            <a:r>
              <a:rPr lang="de"/>
              <a:t>With probability 1-</a:t>
            </a:r>
            <a:r>
              <a:rPr lang="de" sz="1400">
                <a:solidFill>
                  <a:srgbClr val="000000"/>
                </a:solidFill>
              </a:rPr>
              <a:t>Φ:</a:t>
            </a:r>
            <a:endParaRPr sz="1400">
              <a:solidFill>
                <a:srgbClr val="000000"/>
              </a:solidFill>
            </a:endParaRPr>
          </a:p>
          <a:p>
            <a:pPr indent="0" lvl="0" marL="0" rtl="0" algn="l">
              <a:spcBef>
                <a:spcPts val="1600"/>
              </a:spcBef>
              <a:spcAft>
                <a:spcPts val="0"/>
              </a:spcAft>
              <a:buNone/>
            </a:pPr>
            <a:r>
              <a:t/>
            </a:r>
            <a:endParaRPr>
              <a:solidFill>
                <a:srgbClr val="000000"/>
              </a:solidFill>
            </a:endParaRPr>
          </a:p>
          <a:p>
            <a:pPr indent="457200" lvl="0" marL="0" rtl="0" algn="l">
              <a:spcBef>
                <a:spcPts val="1600"/>
              </a:spcBef>
              <a:spcAft>
                <a:spcPts val="1600"/>
              </a:spcAft>
              <a:buNone/>
            </a:pPr>
            <a:r>
              <a:rPr lang="de">
                <a:solidFill>
                  <a:srgbClr val="000000"/>
                </a:solidFill>
              </a:rPr>
              <a:t>→</a:t>
            </a:r>
            <a:r>
              <a:rPr lang="de">
                <a:solidFill>
                  <a:srgbClr val="666666"/>
                </a:solidFill>
              </a:rPr>
              <a:t> </a:t>
            </a:r>
            <a:r>
              <a:rPr b="1" lang="de">
                <a:solidFill>
                  <a:srgbClr val="666666"/>
                </a:solidFill>
              </a:rPr>
              <a:t>New behavior</a:t>
            </a:r>
            <a:r>
              <a:rPr lang="de">
                <a:solidFill>
                  <a:srgbClr val="666666"/>
                </a:solidFill>
              </a:rPr>
              <a:t>: clusters, phase transition</a:t>
            </a:r>
            <a:r>
              <a:rPr lang="de" sz="1400">
                <a:solidFill>
                  <a:srgbClr val="666666"/>
                </a:solidFill>
              </a:rPr>
              <a:t>s</a:t>
            </a:r>
            <a:endParaRPr sz="1400">
              <a:solidFill>
                <a:srgbClr val="666666"/>
              </a:solidFill>
            </a:endParaRPr>
          </a:p>
        </p:txBody>
      </p:sp>
      <p:pic>
        <p:nvPicPr>
          <p:cNvPr id="285" name="Google Shape;285;p26"/>
          <p:cNvPicPr preferRelativeResize="0"/>
          <p:nvPr/>
        </p:nvPicPr>
        <p:blipFill>
          <a:blip r:embed="rId3">
            <a:alphaModFix/>
          </a:blip>
          <a:stretch>
            <a:fillRect/>
          </a:stretch>
        </p:blipFill>
        <p:spPr>
          <a:xfrm>
            <a:off x="2893950" y="2605750"/>
            <a:ext cx="4106803" cy="535200"/>
          </a:xfrm>
          <a:prstGeom prst="rect">
            <a:avLst/>
          </a:prstGeom>
          <a:noFill/>
          <a:ln>
            <a:noFill/>
          </a:ln>
        </p:spPr>
      </p:pic>
      <p:sp>
        <p:nvSpPr>
          <p:cNvPr id="286" name="Google Shape;286;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pic>
        <p:nvPicPr>
          <p:cNvPr id="287" name="Google Shape;287;p26"/>
          <p:cNvPicPr preferRelativeResize="0"/>
          <p:nvPr/>
        </p:nvPicPr>
        <p:blipFill>
          <a:blip r:embed="rId4">
            <a:alphaModFix/>
          </a:blip>
          <a:stretch>
            <a:fillRect/>
          </a:stretch>
        </p:blipFill>
        <p:spPr>
          <a:xfrm>
            <a:off x="2893750" y="3650950"/>
            <a:ext cx="3895674" cy="223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27"/>
          <p:cNvPicPr preferRelativeResize="0"/>
          <p:nvPr/>
        </p:nvPicPr>
        <p:blipFill>
          <a:blip r:embed="rId3">
            <a:alphaModFix/>
          </a:blip>
          <a:stretch>
            <a:fillRect/>
          </a:stretch>
        </p:blipFill>
        <p:spPr>
          <a:xfrm>
            <a:off x="767725" y="189888"/>
            <a:ext cx="4562700" cy="4154123"/>
          </a:xfrm>
          <a:prstGeom prst="rect">
            <a:avLst/>
          </a:prstGeom>
          <a:noFill/>
          <a:ln>
            <a:noFill/>
          </a:ln>
        </p:spPr>
      </p:pic>
      <p:cxnSp>
        <p:nvCxnSpPr>
          <p:cNvPr id="293" name="Google Shape;293;p27"/>
          <p:cNvCxnSpPr/>
          <p:nvPr/>
        </p:nvCxnSpPr>
        <p:spPr>
          <a:xfrm>
            <a:off x="4149625" y="1879975"/>
            <a:ext cx="695700" cy="2646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27"/>
          <p:cNvCxnSpPr/>
          <p:nvPr/>
        </p:nvCxnSpPr>
        <p:spPr>
          <a:xfrm>
            <a:off x="4845325" y="2135275"/>
            <a:ext cx="921000" cy="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27"/>
          <p:cNvSpPr txBox="1"/>
          <p:nvPr/>
        </p:nvSpPr>
        <p:spPr>
          <a:xfrm>
            <a:off x="6001275" y="3325025"/>
            <a:ext cx="20709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opinion </a:t>
            </a:r>
            <a:r>
              <a:rPr b="1" lang="de">
                <a:latin typeface="Lato"/>
                <a:ea typeface="Lato"/>
                <a:cs typeface="Lato"/>
                <a:sym typeface="Lato"/>
              </a:rPr>
              <a:t>fragmentation</a:t>
            </a:r>
            <a:r>
              <a:rPr b="1" lang="de">
                <a:latin typeface="Lato"/>
                <a:ea typeface="Lato"/>
                <a:cs typeface="Lato"/>
                <a:sym typeface="Lato"/>
              </a:rPr>
              <a:t> </a:t>
            </a:r>
            <a:endParaRPr b="1">
              <a:latin typeface="Lato"/>
              <a:ea typeface="Lato"/>
              <a:cs typeface="Lato"/>
              <a:sym typeface="Lato"/>
            </a:endParaRPr>
          </a:p>
        </p:txBody>
      </p:sp>
      <p:cxnSp>
        <p:nvCxnSpPr>
          <p:cNvPr id="296" name="Google Shape;296;p27"/>
          <p:cNvCxnSpPr/>
          <p:nvPr/>
        </p:nvCxnSpPr>
        <p:spPr>
          <a:xfrm flipH="1" rot="10800000">
            <a:off x="4263900" y="822900"/>
            <a:ext cx="561000" cy="3879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27"/>
          <p:cNvCxnSpPr/>
          <p:nvPr/>
        </p:nvCxnSpPr>
        <p:spPr>
          <a:xfrm>
            <a:off x="4845325" y="822900"/>
            <a:ext cx="921000" cy="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27"/>
          <p:cNvSpPr txBox="1"/>
          <p:nvPr/>
        </p:nvSpPr>
        <p:spPr>
          <a:xfrm>
            <a:off x="6001275" y="499050"/>
            <a:ext cx="20709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singular cluster</a:t>
            </a:r>
            <a:endParaRPr>
              <a:latin typeface="Lato"/>
              <a:ea typeface="Lato"/>
              <a:cs typeface="Lato"/>
              <a:sym typeface="Lato"/>
            </a:endParaRPr>
          </a:p>
          <a:p>
            <a:pPr indent="0" lvl="0" marL="0" rtl="0" algn="l">
              <a:spcBef>
                <a:spcPts val="0"/>
              </a:spcBef>
              <a:spcAft>
                <a:spcPts val="0"/>
              </a:spcAft>
              <a:buNone/>
            </a:pPr>
            <a:r>
              <a:rPr lang="de">
                <a:latin typeface="Lato"/>
                <a:ea typeface="Lato"/>
                <a:cs typeface="Lato"/>
                <a:sym typeface="Lato"/>
              </a:rPr>
              <a:t>→ complete </a:t>
            </a:r>
            <a:r>
              <a:rPr b="1" lang="de">
                <a:latin typeface="Lato"/>
                <a:ea typeface="Lato"/>
                <a:cs typeface="Lato"/>
                <a:sym typeface="Lato"/>
              </a:rPr>
              <a:t>alignment</a:t>
            </a:r>
            <a:endParaRPr b="1">
              <a:latin typeface="Lato"/>
              <a:ea typeface="Lato"/>
              <a:cs typeface="Lato"/>
              <a:sym typeface="Lato"/>
            </a:endParaRPr>
          </a:p>
        </p:txBody>
      </p:sp>
      <p:cxnSp>
        <p:nvCxnSpPr>
          <p:cNvPr id="299" name="Google Shape;299;p27"/>
          <p:cNvCxnSpPr/>
          <p:nvPr/>
        </p:nvCxnSpPr>
        <p:spPr>
          <a:xfrm rot="10800000">
            <a:off x="2284350" y="2087075"/>
            <a:ext cx="2561700" cy="1470000"/>
          </a:xfrm>
          <a:prstGeom prst="straightConnector1">
            <a:avLst/>
          </a:prstGeom>
          <a:noFill/>
          <a:ln cap="flat" cmpd="sng" w="9525">
            <a:solidFill>
              <a:schemeClr val="dk2"/>
            </a:solidFill>
            <a:prstDash val="solid"/>
            <a:round/>
            <a:headEnd len="med" w="med" type="none"/>
            <a:tailEnd len="med" w="med" type="none"/>
          </a:ln>
        </p:spPr>
      </p:cxnSp>
      <p:cxnSp>
        <p:nvCxnSpPr>
          <p:cNvPr id="300" name="Google Shape;300;p27"/>
          <p:cNvCxnSpPr/>
          <p:nvPr/>
        </p:nvCxnSpPr>
        <p:spPr>
          <a:xfrm>
            <a:off x="4824900" y="3557075"/>
            <a:ext cx="879900" cy="0"/>
          </a:xfrm>
          <a:prstGeom prst="straightConnector1">
            <a:avLst/>
          </a:prstGeom>
          <a:noFill/>
          <a:ln cap="flat" cmpd="sng" w="9525">
            <a:solidFill>
              <a:schemeClr val="dk2"/>
            </a:solidFill>
            <a:prstDash val="solid"/>
            <a:round/>
            <a:headEnd len="med" w="med" type="none"/>
            <a:tailEnd len="med" w="med" type="none"/>
          </a:ln>
        </p:spPr>
      </p:cxnSp>
      <p:sp>
        <p:nvSpPr>
          <p:cNvPr id="301" name="Google Shape;301;p27"/>
          <p:cNvSpPr txBox="1"/>
          <p:nvPr/>
        </p:nvSpPr>
        <p:spPr>
          <a:xfrm>
            <a:off x="6153675" y="1963825"/>
            <a:ext cx="20709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possible </a:t>
            </a:r>
            <a:r>
              <a:rPr b="1" lang="de">
                <a:latin typeface="Lato"/>
                <a:ea typeface="Lato"/>
                <a:cs typeface="Lato"/>
                <a:sym typeface="Lato"/>
              </a:rPr>
              <a:t>hyperpolarization</a:t>
            </a:r>
            <a:endParaRPr b="1">
              <a:latin typeface="Lato"/>
              <a:ea typeface="Lato"/>
              <a:cs typeface="Lato"/>
              <a:sym typeface="Lato"/>
            </a:endParaRPr>
          </a:p>
        </p:txBody>
      </p:sp>
      <p:sp>
        <p:nvSpPr>
          <p:cNvPr id="302" name="Google Shape;302;p27"/>
          <p:cNvSpPr txBox="1"/>
          <p:nvPr/>
        </p:nvSpPr>
        <p:spPr>
          <a:xfrm>
            <a:off x="1634550" y="4223750"/>
            <a:ext cx="5874900" cy="5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latin typeface="Lato"/>
                <a:ea typeface="Lato"/>
                <a:cs typeface="Lato"/>
                <a:sym typeface="Lato"/>
              </a:rPr>
              <a:t>Observation</a:t>
            </a:r>
            <a:r>
              <a:rPr lang="de" sz="1600">
                <a:latin typeface="Lato"/>
                <a:ea typeface="Lato"/>
                <a:cs typeface="Lato"/>
                <a:sym typeface="Lato"/>
              </a:rPr>
              <a:t>: convergence into ~S/N </a:t>
            </a:r>
            <a:r>
              <a:rPr lang="de" sz="1600">
                <a:latin typeface="Lato"/>
                <a:ea typeface="Lato"/>
                <a:cs typeface="Lato"/>
                <a:sym typeface="Lato"/>
              </a:rPr>
              <a:t>similarly</a:t>
            </a:r>
            <a:r>
              <a:rPr lang="de" sz="1600">
                <a:latin typeface="Lato"/>
                <a:ea typeface="Lato"/>
                <a:cs typeface="Lato"/>
                <a:sym typeface="Lato"/>
              </a:rPr>
              <a:t> sized clusters </a:t>
            </a:r>
            <a:endParaRPr sz="1600">
              <a:latin typeface="Lato"/>
              <a:ea typeface="Lato"/>
              <a:cs typeface="Lato"/>
              <a:sym typeface="Lato"/>
            </a:endParaRPr>
          </a:p>
        </p:txBody>
      </p:sp>
      <p:sp>
        <p:nvSpPr>
          <p:cNvPr id="303" name="Google Shape;303;p27"/>
          <p:cNvSpPr txBox="1"/>
          <p:nvPr/>
        </p:nvSpPr>
        <p:spPr>
          <a:xfrm>
            <a:off x="4261200" y="189900"/>
            <a:ext cx="561000" cy="387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de" sz="1300">
                <a:latin typeface="Lato"/>
                <a:ea typeface="Lato"/>
                <a:cs typeface="Lato"/>
                <a:sym typeface="Lato"/>
              </a:rPr>
              <a:t>(S)</a:t>
            </a:r>
            <a:endParaRPr sz="1300">
              <a:latin typeface="Lato"/>
              <a:ea typeface="Lato"/>
              <a:cs typeface="Lato"/>
              <a:sym typeface="Lato"/>
            </a:endParaRPr>
          </a:p>
        </p:txBody>
      </p:sp>
      <p:sp>
        <p:nvSpPr>
          <p:cNvPr id="304" name="Google Shape;304;p27"/>
          <p:cNvSpPr txBox="1"/>
          <p:nvPr/>
        </p:nvSpPr>
        <p:spPr>
          <a:xfrm>
            <a:off x="3117100" y="3887000"/>
            <a:ext cx="18324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“influence radius”</a:t>
            </a:r>
            <a:endParaRPr>
              <a:latin typeface="Lato"/>
              <a:ea typeface="Lato"/>
              <a:cs typeface="Lato"/>
              <a:sym typeface="Lato"/>
            </a:endParaRPr>
          </a:p>
        </p:txBody>
      </p:sp>
      <p:sp>
        <p:nvSpPr>
          <p:cNvPr id="305" name="Google Shape;305;p27"/>
          <p:cNvSpPr txBox="1"/>
          <p:nvPr/>
        </p:nvSpPr>
        <p:spPr>
          <a:xfrm rot="-5400000">
            <a:off x="-589375" y="1791575"/>
            <a:ext cx="2679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opinion vs edge change</a:t>
            </a:r>
            <a:endParaRPr>
              <a:latin typeface="Lato"/>
              <a:ea typeface="Lato"/>
              <a:cs typeface="Lato"/>
              <a:sym typeface="Lato"/>
            </a:endParaRPr>
          </a:p>
        </p:txBody>
      </p:sp>
      <p:sp>
        <p:nvSpPr>
          <p:cNvPr id="306" name="Google Shape;306;p27"/>
          <p:cNvSpPr txBox="1"/>
          <p:nvPr/>
        </p:nvSpPr>
        <p:spPr>
          <a:xfrm>
            <a:off x="292975" y="182400"/>
            <a:ext cx="879900" cy="5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N=250</a:t>
            </a:r>
            <a:endParaRPr>
              <a:latin typeface="Lato"/>
              <a:ea typeface="Lato"/>
              <a:cs typeface="Lato"/>
              <a:sym typeface="Lato"/>
            </a:endParaRPr>
          </a:p>
          <a:p>
            <a:pPr indent="0" lvl="0" marL="0" rtl="0" algn="l">
              <a:spcBef>
                <a:spcPts val="0"/>
              </a:spcBef>
              <a:spcAft>
                <a:spcPts val="0"/>
              </a:spcAft>
              <a:buNone/>
            </a:pPr>
            <a:r>
              <a:rPr lang="de">
                <a:latin typeface="Lato"/>
                <a:ea typeface="Lato"/>
                <a:cs typeface="Lato"/>
                <a:sym typeface="Lato"/>
              </a:rPr>
              <a:t>M=500</a:t>
            </a:r>
            <a:endParaRPr>
              <a:latin typeface="Lato"/>
              <a:ea typeface="Lato"/>
              <a:cs typeface="Lato"/>
              <a:sym typeface="Lato"/>
            </a:endParaRPr>
          </a:p>
          <a:p>
            <a:pPr indent="0" lvl="0" marL="0" rtl="0" algn="l">
              <a:spcBef>
                <a:spcPts val="0"/>
              </a:spcBef>
              <a:spcAft>
                <a:spcPts val="0"/>
              </a:spcAft>
              <a:buNone/>
            </a:pPr>
            <a:r>
              <a:rPr lang="de">
                <a:latin typeface="Lato"/>
                <a:ea typeface="Lato"/>
                <a:cs typeface="Lato"/>
                <a:sym typeface="Lato"/>
              </a:rPr>
              <a:t>D=5</a:t>
            </a:r>
            <a:endParaRPr>
              <a:latin typeface="Lato"/>
              <a:ea typeface="Lato"/>
              <a:cs typeface="Lato"/>
              <a:sym typeface="Lato"/>
            </a:endParaRPr>
          </a:p>
        </p:txBody>
      </p:sp>
      <p:sp>
        <p:nvSpPr>
          <p:cNvPr id="307" name="Google Shape;307;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Graph evolution</a:t>
            </a:r>
            <a:endParaRPr/>
          </a:p>
        </p:txBody>
      </p:sp>
      <p:sp>
        <p:nvSpPr>
          <p:cNvPr id="313" name="Google Shape;313;p28"/>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from </a:t>
            </a:r>
            <a:r>
              <a:rPr lang="de"/>
              <a:t>random</a:t>
            </a:r>
            <a:r>
              <a:rPr lang="de"/>
              <a:t> to polarized</a:t>
            </a:r>
            <a:endParaRPr/>
          </a:p>
        </p:txBody>
      </p:sp>
      <p:sp>
        <p:nvSpPr>
          <p:cNvPr id="314" name="Google Shape;314;p2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5" name="Google Shape;315;p28"/>
          <p:cNvSpPr txBox="1"/>
          <p:nvPr/>
        </p:nvSpPr>
        <p:spPr>
          <a:xfrm rot="-5400000">
            <a:off x="3487800" y="1760925"/>
            <a:ext cx="29880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Opinion about topic  1</a:t>
            </a:r>
            <a:endParaRPr>
              <a:latin typeface="Lato"/>
              <a:ea typeface="Lato"/>
              <a:cs typeface="Lato"/>
              <a:sym typeface="Lato"/>
            </a:endParaRPr>
          </a:p>
        </p:txBody>
      </p:sp>
      <p:sp>
        <p:nvSpPr>
          <p:cNvPr id="316" name="Google Shape;316;p28"/>
          <p:cNvSpPr txBox="1"/>
          <p:nvPr/>
        </p:nvSpPr>
        <p:spPr>
          <a:xfrm>
            <a:off x="6123225" y="4281325"/>
            <a:ext cx="3233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Opinion about topic 2</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17" name="Google Shape;317;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
        <p:nvSpPr>
          <p:cNvPr id="318" name="Google Shape;318;p28"/>
          <p:cNvSpPr txBox="1"/>
          <p:nvPr/>
        </p:nvSpPr>
        <p:spPr>
          <a:xfrm>
            <a:off x="6345700" y="4624225"/>
            <a:ext cx="1512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t>φ= 0.52,ε= 0.4</a:t>
            </a:r>
            <a:endParaRPr/>
          </a:p>
        </p:txBody>
      </p:sp>
      <p:pic>
        <p:nvPicPr>
          <p:cNvPr id="319" name="Google Shape;319;p28"/>
          <p:cNvPicPr preferRelativeResize="0"/>
          <p:nvPr/>
        </p:nvPicPr>
        <p:blipFill>
          <a:blip r:embed="rId3">
            <a:alphaModFix/>
          </a:blip>
          <a:stretch>
            <a:fillRect/>
          </a:stretch>
        </p:blipFill>
        <p:spPr>
          <a:xfrm>
            <a:off x="5174225" y="949125"/>
            <a:ext cx="3440350" cy="3440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 some cases no hyperpolarization,</a:t>
            </a:r>
            <a:endParaRPr/>
          </a:p>
          <a:p>
            <a:pPr indent="0" lvl="0" marL="0" rtl="0" algn="l">
              <a:spcBef>
                <a:spcPts val="0"/>
              </a:spcBef>
              <a:spcAft>
                <a:spcPts val="0"/>
              </a:spcAft>
              <a:buNone/>
            </a:pPr>
            <a:r>
              <a:rPr lang="de"/>
              <a:t>just polarization &amp; fragmentation</a:t>
            </a:r>
            <a:endParaRPr/>
          </a:p>
        </p:txBody>
      </p:sp>
      <p:sp>
        <p:nvSpPr>
          <p:cNvPr id="325" name="Google Shape;325;p2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Clusters in the corners + some disconnected nodes</a:t>
            </a:r>
            <a:endParaRPr/>
          </a:p>
        </p:txBody>
      </p:sp>
      <p:sp>
        <p:nvSpPr>
          <p:cNvPr id="326" name="Google Shape;326;p2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7" name="Google Shape;327;p29"/>
          <p:cNvPicPr preferRelativeResize="0"/>
          <p:nvPr/>
        </p:nvPicPr>
        <p:blipFill>
          <a:blip r:embed="rId3">
            <a:alphaModFix/>
          </a:blip>
          <a:stretch>
            <a:fillRect/>
          </a:stretch>
        </p:blipFill>
        <p:spPr>
          <a:xfrm>
            <a:off x="4860125" y="344500"/>
            <a:ext cx="3913525" cy="3840602"/>
          </a:xfrm>
          <a:prstGeom prst="rect">
            <a:avLst/>
          </a:prstGeom>
          <a:noFill/>
          <a:ln>
            <a:noFill/>
          </a:ln>
        </p:spPr>
      </p:pic>
      <p:sp>
        <p:nvSpPr>
          <p:cNvPr id="328" name="Google Shape;328;p29"/>
          <p:cNvSpPr/>
          <p:nvPr/>
        </p:nvSpPr>
        <p:spPr>
          <a:xfrm>
            <a:off x="5239950" y="1596650"/>
            <a:ext cx="225000" cy="225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6281750" y="838225"/>
            <a:ext cx="225000" cy="225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7934325" y="1258500"/>
            <a:ext cx="225000" cy="225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7861700" y="2503925"/>
            <a:ext cx="225000" cy="225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6281750" y="2049750"/>
            <a:ext cx="225000" cy="225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5305425" y="2873000"/>
            <a:ext cx="225000" cy="225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6965275" y="3428525"/>
            <a:ext cx="225000" cy="225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29"/>
          <p:cNvCxnSpPr>
            <a:stCxn id="328" idx="6"/>
          </p:cNvCxnSpPr>
          <p:nvPr/>
        </p:nvCxnSpPr>
        <p:spPr>
          <a:xfrm>
            <a:off x="5464950" y="1709150"/>
            <a:ext cx="1596600" cy="487500"/>
          </a:xfrm>
          <a:prstGeom prst="straightConnector1">
            <a:avLst/>
          </a:prstGeom>
          <a:noFill/>
          <a:ln cap="flat" cmpd="sng" w="9525">
            <a:solidFill>
              <a:schemeClr val="dk2"/>
            </a:solidFill>
            <a:prstDash val="lgDash"/>
            <a:round/>
            <a:headEnd len="med" w="med" type="none"/>
            <a:tailEnd len="med" w="med" type="none"/>
          </a:ln>
        </p:spPr>
      </p:cxnSp>
      <p:cxnSp>
        <p:nvCxnSpPr>
          <p:cNvPr id="336" name="Google Shape;336;p29"/>
          <p:cNvCxnSpPr>
            <a:endCxn id="330" idx="3"/>
          </p:cNvCxnSpPr>
          <p:nvPr/>
        </p:nvCxnSpPr>
        <p:spPr>
          <a:xfrm flipH="1" rot="10800000">
            <a:off x="7190275" y="1450550"/>
            <a:ext cx="777000" cy="724800"/>
          </a:xfrm>
          <a:prstGeom prst="straightConnector1">
            <a:avLst/>
          </a:prstGeom>
          <a:noFill/>
          <a:ln cap="flat" cmpd="sng" w="9525">
            <a:solidFill>
              <a:schemeClr val="dk2"/>
            </a:solidFill>
            <a:prstDash val="lgDash"/>
            <a:round/>
            <a:headEnd len="med" w="med" type="none"/>
            <a:tailEnd len="med" w="med" type="none"/>
          </a:ln>
        </p:spPr>
      </p:cxnSp>
      <p:cxnSp>
        <p:nvCxnSpPr>
          <p:cNvPr id="337" name="Google Shape;337;p29"/>
          <p:cNvCxnSpPr>
            <a:endCxn id="334" idx="7"/>
          </p:cNvCxnSpPr>
          <p:nvPr/>
        </p:nvCxnSpPr>
        <p:spPr>
          <a:xfrm>
            <a:off x="7122525" y="2250375"/>
            <a:ext cx="34800" cy="1211100"/>
          </a:xfrm>
          <a:prstGeom prst="straightConnector1">
            <a:avLst/>
          </a:prstGeom>
          <a:noFill/>
          <a:ln cap="flat" cmpd="sng" w="9525">
            <a:solidFill>
              <a:schemeClr val="dk2"/>
            </a:solidFill>
            <a:prstDash val="lgDash"/>
            <a:round/>
            <a:headEnd len="med" w="med" type="none"/>
            <a:tailEnd len="med" w="med" type="none"/>
          </a:ln>
        </p:spPr>
      </p:cxnSp>
      <p:sp>
        <p:nvSpPr>
          <p:cNvPr id="338" name="Google Shape;338;p29"/>
          <p:cNvSpPr/>
          <p:nvPr/>
        </p:nvSpPr>
        <p:spPr>
          <a:xfrm>
            <a:off x="7020175" y="2106250"/>
            <a:ext cx="225000" cy="225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
        <p:nvSpPr>
          <p:cNvPr id="340" name="Google Shape;340;p29"/>
          <p:cNvSpPr txBox="1"/>
          <p:nvPr/>
        </p:nvSpPr>
        <p:spPr>
          <a:xfrm>
            <a:off x="6105425" y="4463100"/>
            <a:ext cx="1512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t>φ= 0.45,ε= 0.3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Bots</a:t>
            </a:r>
            <a:endParaRPr/>
          </a:p>
        </p:txBody>
      </p:sp>
      <p:sp>
        <p:nvSpPr>
          <p:cNvPr id="346" name="Google Shape;346;p30"/>
          <p:cNvSpPr txBox="1"/>
          <p:nvPr/>
        </p:nvSpPr>
        <p:spPr>
          <a:xfrm>
            <a:off x="2349150" y="2111000"/>
            <a:ext cx="5989500" cy="254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de">
                <a:latin typeface="Lato"/>
                <a:ea typeface="Lato"/>
                <a:cs typeface="Lato"/>
                <a:sym typeface="Lato"/>
              </a:rPr>
              <a:t>Like normal nodes but don’t change their opinion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de">
                <a:latin typeface="Lato"/>
                <a:ea typeface="Lato"/>
                <a:cs typeface="Lato"/>
                <a:sym typeface="Lato"/>
              </a:rPr>
              <a:t>This presentation:</a:t>
            </a:r>
            <a:endParaRPr>
              <a:latin typeface="Lato"/>
              <a:ea typeface="Lato"/>
              <a:cs typeface="Lato"/>
              <a:sym typeface="Lato"/>
            </a:endParaRPr>
          </a:p>
          <a:p>
            <a:pPr indent="-317500" lvl="1" marL="914400" rtl="0" algn="l">
              <a:spcBef>
                <a:spcPts val="0"/>
              </a:spcBef>
              <a:spcAft>
                <a:spcPts val="0"/>
              </a:spcAft>
              <a:buSzPts val="1400"/>
              <a:buFont typeface="Lato"/>
              <a:buChar char="○"/>
            </a:pPr>
            <a:r>
              <a:rPr lang="de">
                <a:latin typeface="Lato"/>
                <a:ea typeface="Lato"/>
                <a:cs typeface="Lato"/>
                <a:sym typeface="Lato"/>
              </a:rPr>
              <a:t>Bots all have same extreme opinion in all dimensions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347" name="Google Shape;347;p30"/>
          <p:cNvPicPr preferRelativeResize="0"/>
          <p:nvPr/>
        </p:nvPicPr>
        <p:blipFill>
          <a:blip r:embed="rId3">
            <a:alphaModFix/>
          </a:blip>
          <a:stretch>
            <a:fillRect/>
          </a:stretch>
        </p:blipFill>
        <p:spPr>
          <a:xfrm>
            <a:off x="243425" y="1893275"/>
            <a:ext cx="1963592" cy="2984851"/>
          </a:xfrm>
          <a:prstGeom prst="rect">
            <a:avLst/>
          </a:prstGeom>
          <a:noFill/>
          <a:ln>
            <a:noFill/>
          </a:ln>
        </p:spPr>
      </p:pic>
      <p:sp>
        <p:nvSpPr>
          <p:cNvPr id="348" name="Google Shape;348;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Bots (e=0, fully connected network) </a:t>
            </a:r>
            <a:endParaRPr/>
          </a:p>
        </p:txBody>
      </p:sp>
      <p:pic>
        <p:nvPicPr>
          <p:cNvPr id="354" name="Google Shape;354;p31"/>
          <p:cNvPicPr preferRelativeResize="0"/>
          <p:nvPr/>
        </p:nvPicPr>
        <p:blipFill>
          <a:blip r:embed="rId3">
            <a:alphaModFix/>
          </a:blip>
          <a:stretch>
            <a:fillRect/>
          </a:stretch>
        </p:blipFill>
        <p:spPr>
          <a:xfrm>
            <a:off x="44500" y="2121347"/>
            <a:ext cx="3191626" cy="2907203"/>
          </a:xfrm>
          <a:prstGeom prst="rect">
            <a:avLst/>
          </a:prstGeom>
          <a:noFill/>
          <a:ln>
            <a:noFill/>
          </a:ln>
        </p:spPr>
      </p:pic>
      <p:pic>
        <p:nvPicPr>
          <p:cNvPr id="355" name="Google Shape;355;p31"/>
          <p:cNvPicPr preferRelativeResize="0"/>
          <p:nvPr/>
        </p:nvPicPr>
        <p:blipFill>
          <a:blip r:embed="rId4">
            <a:alphaModFix/>
          </a:blip>
          <a:stretch>
            <a:fillRect/>
          </a:stretch>
        </p:blipFill>
        <p:spPr>
          <a:xfrm>
            <a:off x="2952875" y="2111980"/>
            <a:ext cx="3191626" cy="2907186"/>
          </a:xfrm>
          <a:prstGeom prst="rect">
            <a:avLst/>
          </a:prstGeom>
          <a:noFill/>
          <a:ln>
            <a:noFill/>
          </a:ln>
        </p:spPr>
      </p:pic>
      <p:pic>
        <p:nvPicPr>
          <p:cNvPr id="356" name="Google Shape;356;p31"/>
          <p:cNvPicPr preferRelativeResize="0"/>
          <p:nvPr/>
        </p:nvPicPr>
        <p:blipFill>
          <a:blip r:embed="rId5">
            <a:alphaModFix/>
          </a:blip>
          <a:stretch>
            <a:fillRect/>
          </a:stretch>
        </p:blipFill>
        <p:spPr>
          <a:xfrm>
            <a:off x="5952325" y="2111950"/>
            <a:ext cx="3191675" cy="2907233"/>
          </a:xfrm>
          <a:prstGeom prst="rect">
            <a:avLst/>
          </a:prstGeom>
          <a:noFill/>
          <a:ln>
            <a:noFill/>
          </a:ln>
        </p:spPr>
      </p:pic>
      <p:sp>
        <p:nvSpPr>
          <p:cNvPr id="357" name="Google Shape;357;p31"/>
          <p:cNvSpPr txBox="1"/>
          <p:nvPr/>
        </p:nvSpPr>
        <p:spPr>
          <a:xfrm>
            <a:off x="770525" y="2088775"/>
            <a:ext cx="1838100"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Lato"/>
                <a:ea typeface="Lato"/>
                <a:cs typeface="Lato"/>
                <a:sym typeface="Lato"/>
              </a:rPr>
              <a:t>0/500 nodes are bots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58" name="Google Shape;358;p31"/>
          <p:cNvSpPr txBox="1"/>
          <p:nvPr/>
        </p:nvSpPr>
        <p:spPr>
          <a:xfrm>
            <a:off x="3652400" y="2088775"/>
            <a:ext cx="1838100"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Lato"/>
                <a:ea typeface="Lato"/>
                <a:cs typeface="Lato"/>
                <a:sym typeface="Lato"/>
              </a:rPr>
              <a:t>5</a:t>
            </a:r>
            <a:r>
              <a:rPr lang="de">
                <a:latin typeface="Lato"/>
                <a:ea typeface="Lato"/>
                <a:cs typeface="Lato"/>
                <a:sym typeface="Lato"/>
              </a:rPr>
              <a:t>/500 nodes are bots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59" name="Google Shape;359;p31"/>
          <p:cNvSpPr txBox="1"/>
          <p:nvPr/>
        </p:nvSpPr>
        <p:spPr>
          <a:xfrm>
            <a:off x="6670001" y="2088775"/>
            <a:ext cx="1936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50/500 nodes are bots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60" name="Google Shape;360;p31"/>
          <p:cNvSpPr txBox="1"/>
          <p:nvPr/>
        </p:nvSpPr>
        <p:spPr>
          <a:xfrm>
            <a:off x="2786425" y="1918325"/>
            <a:ext cx="42690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61" name="Google Shape;361;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Motivation</a:t>
            </a:r>
            <a:endParaRPr/>
          </a:p>
        </p:txBody>
      </p:sp>
      <p:pic>
        <p:nvPicPr>
          <p:cNvPr id="93" name="Google Shape;93;p14"/>
          <p:cNvPicPr preferRelativeResize="0"/>
          <p:nvPr/>
        </p:nvPicPr>
        <p:blipFill>
          <a:blip r:embed="rId3">
            <a:alphaModFix/>
          </a:blip>
          <a:stretch>
            <a:fillRect/>
          </a:stretch>
        </p:blipFill>
        <p:spPr>
          <a:xfrm>
            <a:off x="5852100" y="1688420"/>
            <a:ext cx="3041050" cy="2767350"/>
          </a:xfrm>
          <a:prstGeom prst="rect">
            <a:avLst/>
          </a:prstGeom>
          <a:noFill/>
          <a:ln>
            <a:noFill/>
          </a:ln>
        </p:spPr>
      </p:pic>
      <p:sp>
        <p:nvSpPr>
          <p:cNvPr id="94" name="Google Shape;94;p14"/>
          <p:cNvSpPr txBox="1"/>
          <p:nvPr/>
        </p:nvSpPr>
        <p:spPr>
          <a:xfrm>
            <a:off x="333600" y="1853850"/>
            <a:ext cx="5518500" cy="3130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Lato"/>
              <a:buAutoNum type="arabicPeriod"/>
            </a:pPr>
            <a:r>
              <a:rPr lang="de" sz="1500">
                <a:latin typeface="Lato"/>
                <a:ea typeface="Lato"/>
                <a:cs typeface="Lato"/>
                <a:sym typeface="Lato"/>
              </a:rPr>
              <a:t>Political polarization is a threat to political stability</a:t>
            </a:r>
            <a:endParaRPr sz="1500">
              <a:latin typeface="Lato"/>
              <a:ea typeface="Lato"/>
              <a:cs typeface="Lato"/>
              <a:sym typeface="Lato"/>
            </a:endParaRPr>
          </a:p>
          <a:p>
            <a:pPr indent="-323850" lvl="0" marL="457200" rtl="0" algn="l">
              <a:lnSpc>
                <a:spcPct val="115000"/>
              </a:lnSpc>
              <a:spcBef>
                <a:spcPts val="1000"/>
              </a:spcBef>
              <a:spcAft>
                <a:spcPts val="0"/>
              </a:spcAft>
              <a:buSzPts val="1500"/>
              <a:buFont typeface="Lato"/>
              <a:buAutoNum type="arabicPeriod"/>
            </a:pPr>
            <a:r>
              <a:rPr lang="de" sz="1500">
                <a:latin typeface="Lato"/>
                <a:ea typeface="Lato"/>
                <a:cs typeface="Lato"/>
                <a:sym typeface="Lato"/>
              </a:rPr>
              <a:t>How can opinion polarization be simulated?</a:t>
            </a:r>
            <a:endParaRPr sz="1500">
              <a:latin typeface="Lato"/>
              <a:ea typeface="Lato"/>
              <a:cs typeface="Lato"/>
              <a:sym typeface="Lato"/>
            </a:endParaRPr>
          </a:p>
          <a:p>
            <a:pPr indent="-323850" lvl="1" marL="1371600" rtl="0" algn="l">
              <a:spcBef>
                <a:spcPts val="1000"/>
              </a:spcBef>
              <a:spcAft>
                <a:spcPts val="0"/>
              </a:spcAft>
              <a:buSzPts val="1500"/>
              <a:buFont typeface="Lato"/>
              <a:buChar char="○"/>
            </a:pPr>
            <a:r>
              <a:rPr lang="de" sz="1500">
                <a:latin typeface="Lato"/>
                <a:ea typeface="Lato"/>
                <a:cs typeface="Lato"/>
                <a:sym typeface="Lato"/>
              </a:rPr>
              <a:t>Weighted Balance Theory Model by Schweighofer et al. (2020)</a:t>
            </a:r>
            <a:endParaRPr sz="1500">
              <a:latin typeface="Lato"/>
              <a:ea typeface="Lato"/>
              <a:cs typeface="Lato"/>
              <a:sym typeface="Lato"/>
            </a:endParaRPr>
          </a:p>
          <a:p>
            <a:pPr indent="-323850" lvl="0" marL="457200" rtl="0" algn="l">
              <a:lnSpc>
                <a:spcPct val="115000"/>
              </a:lnSpc>
              <a:spcBef>
                <a:spcPts val="1000"/>
              </a:spcBef>
              <a:spcAft>
                <a:spcPts val="0"/>
              </a:spcAft>
              <a:buSzPts val="1500"/>
              <a:buFont typeface="Lato"/>
              <a:buAutoNum type="arabicPeriod"/>
            </a:pPr>
            <a:r>
              <a:rPr lang="de" sz="1500">
                <a:latin typeface="Lato"/>
                <a:ea typeface="Lato"/>
                <a:cs typeface="Lato"/>
                <a:sym typeface="Lato"/>
              </a:rPr>
              <a:t>How can opinion polarization dynamics be influenced by...</a:t>
            </a:r>
            <a:endParaRPr sz="1500">
              <a:latin typeface="Lato"/>
              <a:ea typeface="Lato"/>
              <a:cs typeface="Lato"/>
              <a:sym typeface="Lato"/>
            </a:endParaRPr>
          </a:p>
          <a:p>
            <a:pPr indent="-323850" lvl="1" marL="1371600" rtl="0" algn="l">
              <a:spcBef>
                <a:spcPts val="1000"/>
              </a:spcBef>
              <a:spcAft>
                <a:spcPts val="0"/>
              </a:spcAft>
              <a:buSzPts val="1500"/>
              <a:buFont typeface="Lato"/>
              <a:buChar char="○"/>
            </a:pPr>
            <a:r>
              <a:rPr lang="de" sz="1500">
                <a:latin typeface="Lato"/>
                <a:ea typeface="Lato"/>
                <a:cs typeface="Lato"/>
                <a:sym typeface="Lato"/>
              </a:rPr>
              <a:t>Network structures</a:t>
            </a:r>
            <a:endParaRPr sz="1500">
              <a:latin typeface="Lato"/>
              <a:ea typeface="Lato"/>
              <a:cs typeface="Lato"/>
              <a:sym typeface="Lato"/>
            </a:endParaRPr>
          </a:p>
          <a:p>
            <a:pPr indent="-270000" lvl="0" marL="1620000" rtl="0" algn="l">
              <a:spcBef>
                <a:spcPts val="0"/>
              </a:spcBef>
              <a:spcAft>
                <a:spcPts val="0"/>
              </a:spcAft>
              <a:buNone/>
            </a:pPr>
            <a:r>
              <a:rPr lang="de" sz="1500">
                <a:latin typeface="Lato"/>
                <a:ea typeface="Lato"/>
                <a:cs typeface="Lato"/>
                <a:sym typeface="Lato"/>
              </a:rPr>
              <a:t>→  Coevolution of networks and opinions model developed by Holme and Newman (2006)</a:t>
            </a:r>
            <a:endParaRPr sz="1500">
              <a:latin typeface="Lato"/>
              <a:ea typeface="Lato"/>
              <a:cs typeface="Lato"/>
              <a:sym typeface="Lato"/>
            </a:endParaRPr>
          </a:p>
          <a:p>
            <a:pPr indent="-323850" lvl="1" marL="1371600" rtl="0" algn="l">
              <a:spcBef>
                <a:spcPts val="1000"/>
              </a:spcBef>
              <a:spcAft>
                <a:spcPts val="0"/>
              </a:spcAft>
              <a:buSzPts val="1500"/>
              <a:buFont typeface="Lato"/>
              <a:buChar char="○"/>
            </a:pPr>
            <a:r>
              <a:rPr lang="de" sz="1500">
                <a:latin typeface="Lato"/>
                <a:ea typeface="Lato"/>
                <a:cs typeface="Lato"/>
                <a:sym typeface="Lato"/>
              </a:rPr>
              <a:t>Bots</a:t>
            </a:r>
            <a:endParaRPr sz="1500">
              <a:latin typeface="Lato"/>
              <a:ea typeface="Lato"/>
              <a:cs typeface="Lato"/>
              <a:sym typeface="Lato"/>
            </a:endParaRPr>
          </a:p>
        </p:txBody>
      </p:sp>
      <p:sp>
        <p:nvSpPr>
          <p:cNvPr id="95" name="Google Shape;95;p14"/>
          <p:cNvSpPr txBox="1"/>
          <p:nvPr/>
        </p:nvSpPr>
        <p:spPr>
          <a:xfrm>
            <a:off x="5582975" y="4679700"/>
            <a:ext cx="35793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latin typeface="Lato"/>
                <a:ea typeface="Lato"/>
                <a:cs typeface="Lato"/>
                <a:sym typeface="Lato"/>
              </a:rPr>
              <a:t>Source: </a:t>
            </a:r>
            <a:r>
              <a:rPr lang="de" sz="1100" u="sng">
                <a:solidFill>
                  <a:schemeClr val="hlink"/>
                </a:solidFill>
                <a:latin typeface="Lato"/>
                <a:ea typeface="Lato"/>
                <a:cs typeface="Lato"/>
                <a:sym typeface="Lato"/>
                <a:hlinkClick r:id="rId4"/>
              </a:rPr>
              <a:t>http://thecontextofthings.com/2014/01/12</a:t>
            </a:r>
            <a:r>
              <a:rPr lang="de" sz="1100">
                <a:latin typeface="Lato"/>
                <a:ea typeface="Lato"/>
                <a:cs typeface="Lato"/>
                <a:sym typeface="Lato"/>
              </a:rPr>
              <a:t> </a:t>
            </a:r>
            <a:endParaRPr sz="1100">
              <a:latin typeface="Lato"/>
              <a:ea typeface="Lato"/>
              <a:cs typeface="Lato"/>
              <a:sym typeface="Lato"/>
            </a:endParaRPr>
          </a:p>
        </p:txBody>
      </p:sp>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1000"/>
                                        <p:tgtEl>
                                          <p:spTgt spid="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1000"/>
                                        <p:tgtEl>
                                          <p:spTgt spid="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animEffect filter="fade" transition="in">
                                      <p:cBhvr>
                                        <p:cTn dur="1000"/>
                                        <p:tgtEl>
                                          <p:spTgt spid="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3" st="3"/>
                                            </p:txEl>
                                          </p:spTgt>
                                        </p:tgtEl>
                                        <p:attrNameLst>
                                          <p:attrName>style.visibility</p:attrName>
                                        </p:attrNameLst>
                                      </p:cBhvr>
                                      <p:to>
                                        <p:strVal val="visible"/>
                                      </p:to>
                                    </p:set>
                                    <p:animEffect filter="fade" transition="in">
                                      <p:cBhvr>
                                        <p:cTn dur="1000"/>
                                        <p:tgtEl>
                                          <p:spTgt spid="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4" st="4"/>
                                            </p:txEl>
                                          </p:spTgt>
                                        </p:tgtEl>
                                        <p:attrNameLst>
                                          <p:attrName>style.visibility</p:attrName>
                                        </p:attrNameLst>
                                      </p:cBhvr>
                                      <p:to>
                                        <p:strVal val="visible"/>
                                      </p:to>
                                    </p:set>
                                    <p:animEffect filter="fade" transition="in">
                                      <p:cBhvr>
                                        <p:cTn dur="1000"/>
                                        <p:tgtEl>
                                          <p:spTgt spid="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5" st="5"/>
                                            </p:txEl>
                                          </p:spTgt>
                                        </p:tgtEl>
                                        <p:attrNameLst>
                                          <p:attrName>style.visibility</p:attrName>
                                        </p:attrNameLst>
                                      </p:cBhvr>
                                      <p:to>
                                        <p:strVal val="visible"/>
                                      </p:to>
                                    </p:set>
                                    <p:animEffect filter="fade" transition="in">
                                      <p:cBhvr>
                                        <p:cTn dur="1000"/>
                                        <p:tgtEl>
                                          <p:spTgt spid="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6" st="6"/>
                                            </p:txEl>
                                          </p:spTgt>
                                        </p:tgtEl>
                                        <p:attrNameLst>
                                          <p:attrName>style.visibility</p:attrName>
                                        </p:attrNameLst>
                                      </p:cBhvr>
                                      <p:to>
                                        <p:strVal val="visible"/>
                                      </p:to>
                                    </p:set>
                                    <p:animEffect filter="fade" transition="in">
                                      <p:cBhvr>
                                        <p:cTn dur="1000"/>
                                        <p:tgtEl>
                                          <p:spTgt spid="9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Bots (e=0, fully connected network) </a:t>
            </a:r>
            <a:endParaRPr/>
          </a:p>
          <a:p>
            <a:pPr indent="0" lvl="0" marL="0" rtl="0" algn="l">
              <a:spcBef>
                <a:spcPts val="0"/>
              </a:spcBef>
              <a:spcAft>
                <a:spcPts val="0"/>
              </a:spcAft>
              <a:buNone/>
            </a:pPr>
            <a:r>
              <a:t/>
            </a:r>
            <a:endParaRPr/>
          </a:p>
        </p:txBody>
      </p:sp>
      <p:pic>
        <p:nvPicPr>
          <p:cNvPr id="367" name="Google Shape;367;p32"/>
          <p:cNvPicPr preferRelativeResize="0"/>
          <p:nvPr/>
        </p:nvPicPr>
        <p:blipFill>
          <a:blip r:embed="rId3">
            <a:alphaModFix/>
          </a:blip>
          <a:stretch>
            <a:fillRect/>
          </a:stretch>
        </p:blipFill>
        <p:spPr>
          <a:xfrm>
            <a:off x="653250" y="1923800"/>
            <a:ext cx="3979800" cy="2984850"/>
          </a:xfrm>
          <a:prstGeom prst="rect">
            <a:avLst/>
          </a:prstGeom>
          <a:noFill/>
          <a:ln>
            <a:noFill/>
          </a:ln>
        </p:spPr>
      </p:pic>
      <p:sp>
        <p:nvSpPr>
          <p:cNvPr id="368" name="Google Shape;368;p32"/>
          <p:cNvSpPr txBox="1"/>
          <p:nvPr/>
        </p:nvSpPr>
        <p:spPr>
          <a:xfrm>
            <a:off x="3438650" y="1853850"/>
            <a:ext cx="3142500" cy="1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69" name="Google Shape;369;p32"/>
          <p:cNvPicPr preferRelativeResize="0"/>
          <p:nvPr/>
        </p:nvPicPr>
        <p:blipFill>
          <a:blip r:embed="rId4">
            <a:alphaModFix/>
          </a:blip>
          <a:stretch>
            <a:fillRect/>
          </a:stretch>
        </p:blipFill>
        <p:spPr>
          <a:xfrm>
            <a:off x="4922000" y="1923800"/>
            <a:ext cx="3979800" cy="2984850"/>
          </a:xfrm>
          <a:prstGeom prst="rect">
            <a:avLst/>
          </a:prstGeom>
          <a:noFill/>
          <a:ln>
            <a:noFill/>
          </a:ln>
        </p:spPr>
      </p:pic>
      <p:sp>
        <p:nvSpPr>
          <p:cNvPr id="370" name="Google Shape;370;p32"/>
          <p:cNvSpPr txBox="1"/>
          <p:nvPr/>
        </p:nvSpPr>
        <p:spPr>
          <a:xfrm>
            <a:off x="3320050" y="1940550"/>
            <a:ext cx="2668200" cy="2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latin typeface="Lato"/>
              <a:ea typeface="Lato"/>
              <a:cs typeface="Lato"/>
              <a:sym typeface="Lato"/>
            </a:endParaRPr>
          </a:p>
        </p:txBody>
      </p:sp>
      <p:sp>
        <p:nvSpPr>
          <p:cNvPr id="371" name="Google Shape;371;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
        <p:nvSpPr>
          <p:cNvPr id="372" name="Google Shape;372;p32"/>
          <p:cNvSpPr txBox="1"/>
          <p:nvPr/>
        </p:nvSpPr>
        <p:spPr>
          <a:xfrm>
            <a:off x="1163325" y="1940550"/>
            <a:ext cx="3083100" cy="2223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de">
                <a:latin typeface="Lato"/>
                <a:ea typeface="Lato"/>
                <a:cs typeface="Lato"/>
                <a:sym typeface="Lato"/>
              </a:rPr>
              <a:t>Bots affect polarization</a:t>
            </a:r>
            <a:endParaRPr>
              <a:latin typeface="Lato"/>
              <a:ea typeface="Lato"/>
              <a:cs typeface="Lato"/>
              <a:sym typeface="Lato"/>
            </a:endParaRPr>
          </a:p>
        </p:txBody>
      </p:sp>
      <p:sp>
        <p:nvSpPr>
          <p:cNvPr id="373" name="Google Shape;373;p32"/>
          <p:cNvSpPr txBox="1"/>
          <p:nvPr/>
        </p:nvSpPr>
        <p:spPr>
          <a:xfrm>
            <a:off x="5534725" y="1940550"/>
            <a:ext cx="30831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Bots don’t affect the mean opinion</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Bots in dynamic </a:t>
            </a:r>
            <a:r>
              <a:rPr lang="de">
                <a:solidFill>
                  <a:srgbClr val="000000"/>
                </a:solidFill>
              </a:rPr>
              <a:t>BA graph (e=0,</a:t>
            </a:r>
            <a:r>
              <a:rPr lang="de">
                <a:solidFill>
                  <a:srgbClr val="000000"/>
                </a:solidFill>
                <a:latin typeface="Arial"/>
                <a:ea typeface="Arial"/>
                <a:cs typeface="Arial"/>
                <a:sym typeface="Arial"/>
              </a:rPr>
              <a:t>ϕ</a:t>
            </a:r>
            <a:r>
              <a:rPr lang="de">
                <a:solidFill>
                  <a:srgbClr val="000000"/>
                </a:solidFill>
              </a:rPr>
              <a:t>=0.5,</a:t>
            </a:r>
            <a:r>
              <a:rPr lang="de">
                <a:solidFill>
                  <a:srgbClr val="000000"/>
                </a:solidFill>
                <a:latin typeface="Arial"/>
                <a:ea typeface="Arial"/>
                <a:cs typeface="Arial"/>
                <a:sym typeface="Arial"/>
              </a:rPr>
              <a:t>ε=1</a:t>
            </a:r>
            <a:r>
              <a:rPr lang="de">
                <a:solidFill>
                  <a:srgbClr val="000000"/>
                </a:solidFill>
              </a:rPr>
              <a:t>)</a:t>
            </a:r>
            <a:endParaRPr>
              <a:solidFill>
                <a:srgbClr val="000000"/>
              </a:solidFill>
            </a:endParaRPr>
          </a:p>
          <a:p>
            <a:pPr indent="0" lvl="0" marL="0" rtl="0" algn="l">
              <a:spcBef>
                <a:spcPts val="0"/>
              </a:spcBef>
              <a:spcAft>
                <a:spcPts val="0"/>
              </a:spcAft>
              <a:buNone/>
            </a:pPr>
            <a:r>
              <a:rPr b="0" lang="de" sz="1400">
                <a:solidFill>
                  <a:srgbClr val="000000"/>
                </a:solidFill>
                <a:latin typeface="Arial"/>
                <a:ea typeface="Arial"/>
                <a:cs typeface="Arial"/>
                <a:sym typeface="Arial"/>
              </a:rPr>
              <a:t>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379" name="Google Shape;379;p33"/>
          <p:cNvPicPr preferRelativeResize="0"/>
          <p:nvPr/>
        </p:nvPicPr>
        <p:blipFill>
          <a:blip r:embed="rId3">
            <a:alphaModFix/>
          </a:blip>
          <a:stretch>
            <a:fillRect/>
          </a:stretch>
        </p:blipFill>
        <p:spPr>
          <a:xfrm>
            <a:off x="189175" y="2281114"/>
            <a:ext cx="2845835" cy="2580038"/>
          </a:xfrm>
          <a:prstGeom prst="rect">
            <a:avLst/>
          </a:prstGeom>
          <a:noFill/>
          <a:ln cap="flat" cmpd="sng" w="9525">
            <a:solidFill>
              <a:srgbClr val="000000"/>
            </a:solidFill>
            <a:prstDash val="solid"/>
            <a:round/>
            <a:headEnd len="sm" w="sm" type="none"/>
            <a:tailEnd len="sm" w="sm" type="none"/>
          </a:ln>
        </p:spPr>
      </p:pic>
      <p:pic>
        <p:nvPicPr>
          <p:cNvPr id="380" name="Google Shape;380;p33"/>
          <p:cNvPicPr preferRelativeResize="0"/>
          <p:nvPr/>
        </p:nvPicPr>
        <p:blipFill>
          <a:blip r:embed="rId4">
            <a:alphaModFix/>
          </a:blip>
          <a:stretch>
            <a:fillRect/>
          </a:stretch>
        </p:blipFill>
        <p:spPr>
          <a:xfrm>
            <a:off x="6109665" y="2281127"/>
            <a:ext cx="2845835" cy="2580042"/>
          </a:xfrm>
          <a:prstGeom prst="rect">
            <a:avLst/>
          </a:prstGeom>
          <a:noFill/>
          <a:ln cap="flat" cmpd="sng" w="9525">
            <a:solidFill>
              <a:srgbClr val="000000"/>
            </a:solidFill>
            <a:prstDash val="solid"/>
            <a:round/>
            <a:headEnd len="sm" w="sm" type="none"/>
            <a:tailEnd len="sm" w="sm" type="none"/>
          </a:ln>
        </p:spPr>
      </p:pic>
      <p:pic>
        <p:nvPicPr>
          <p:cNvPr id="381" name="Google Shape;381;p33"/>
          <p:cNvPicPr preferRelativeResize="0"/>
          <p:nvPr/>
        </p:nvPicPr>
        <p:blipFill>
          <a:blip r:embed="rId5">
            <a:alphaModFix/>
          </a:blip>
          <a:stretch>
            <a:fillRect/>
          </a:stretch>
        </p:blipFill>
        <p:spPr>
          <a:xfrm>
            <a:off x="3171122" y="2288380"/>
            <a:ext cx="2845837" cy="2580046"/>
          </a:xfrm>
          <a:prstGeom prst="rect">
            <a:avLst/>
          </a:prstGeom>
          <a:noFill/>
          <a:ln cap="flat" cmpd="sng" w="9525">
            <a:solidFill>
              <a:srgbClr val="000000"/>
            </a:solidFill>
            <a:prstDash val="solid"/>
            <a:round/>
            <a:headEnd len="sm" w="sm" type="none"/>
            <a:tailEnd len="sm" w="sm" type="none"/>
          </a:ln>
        </p:spPr>
      </p:pic>
      <p:sp>
        <p:nvSpPr>
          <p:cNvPr id="382" name="Google Shape;382;p33"/>
          <p:cNvSpPr txBox="1"/>
          <p:nvPr/>
        </p:nvSpPr>
        <p:spPr>
          <a:xfrm>
            <a:off x="249416" y="1940725"/>
            <a:ext cx="2725500" cy="258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de">
                <a:latin typeface="Lato"/>
                <a:ea typeface="Lato"/>
                <a:cs typeface="Lato"/>
                <a:sym typeface="Lato"/>
              </a:rPr>
              <a:t>No bots</a:t>
            </a:r>
            <a:endParaRPr>
              <a:latin typeface="Lato"/>
              <a:ea typeface="Lato"/>
              <a:cs typeface="Lato"/>
              <a:sym typeface="Lato"/>
            </a:endParaRPr>
          </a:p>
        </p:txBody>
      </p:sp>
      <p:sp>
        <p:nvSpPr>
          <p:cNvPr id="383" name="Google Shape;383;p33"/>
          <p:cNvSpPr txBox="1"/>
          <p:nvPr/>
        </p:nvSpPr>
        <p:spPr>
          <a:xfrm>
            <a:off x="3231350" y="1950788"/>
            <a:ext cx="2725500" cy="258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de">
                <a:latin typeface="Lato"/>
                <a:ea typeface="Lato"/>
                <a:cs typeface="Lato"/>
                <a:sym typeface="Lato"/>
              </a:rPr>
              <a:t>50 bots</a:t>
            </a:r>
            <a:endParaRPr>
              <a:latin typeface="Lato"/>
              <a:ea typeface="Lato"/>
              <a:cs typeface="Lato"/>
              <a:sym typeface="Lato"/>
            </a:endParaRPr>
          </a:p>
          <a:p>
            <a:pPr indent="457200" lvl="0" marL="457200" rtl="0" algn="l">
              <a:spcBef>
                <a:spcPts val="0"/>
              </a:spcBef>
              <a:spcAft>
                <a:spcPts val="0"/>
              </a:spcAft>
              <a:buNone/>
            </a:pPr>
            <a:r>
              <a:t/>
            </a:r>
            <a:endParaRPr>
              <a:latin typeface="Lato"/>
              <a:ea typeface="Lato"/>
              <a:cs typeface="Lato"/>
              <a:sym typeface="Lato"/>
            </a:endParaRPr>
          </a:p>
        </p:txBody>
      </p:sp>
      <p:sp>
        <p:nvSpPr>
          <p:cNvPr id="384" name="Google Shape;384;p33"/>
          <p:cNvSpPr txBox="1"/>
          <p:nvPr/>
        </p:nvSpPr>
        <p:spPr>
          <a:xfrm>
            <a:off x="6169906" y="1940737"/>
            <a:ext cx="2725500" cy="2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Lato"/>
                <a:ea typeface="Lato"/>
                <a:cs typeface="Lato"/>
                <a:sym typeface="Lato"/>
              </a:rPr>
              <a:t>50 bots, bots can connect to all</a:t>
            </a:r>
            <a:endParaRPr>
              <a:latin typeface="Lato"/>
              <a:ea typeface="Lato"/>
              <a:cs typeface="Lato"/>
              <a:sym typeface="Lato"/>
            </a:endParaRPr>
          </a:p>
          <a:p>
            <a:pPr indent="457200" lvl="0" marL="457200" rtl="0" algn="l">
              <a:spcBef>
                <a:spcPts val="0"/>
              </a:spcBef>
              <a:spcAft>
                <a:spcPts val="0"/>
              </a:spcAft>
              <a:buNone/>
            </a:pPr>
            <a:r>
              <a:t/>
            </a:r>
            <a:endParaRPr>
              <a:latin typeface="Lato"/>
              <a:ea typeface="Lato"/>
              <a:cs typeface="Lato"/>
              <a:sym typeface="Lato"/>
            </a:endParaRPr>
          </a:p>
        </p:txBody>
      </p:sp>
      <p:sp>
        <p:nvSpPr>
          <p:cNvPr id="385" name="Google Shape;385;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4"/>
          <p:cNvSpPr txBox="1"/>
          <p:nvPr/>
        </p:nvSpPr>
        <p:spPr>
          <a:xfrm>
            <a:off x="1739256" y="2059125"/>
            <a:ext cx="5544300" cy="26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391" name="Google Shape;391;p34"/>
          <p:cNvPicPr preferRelativeResize="0"/>
          <p:nvPr/>
        </p:nvPicPr>
        <p:blipFill>
          <a:blip r:embed="rId3">
            <a:alphaModFix/>
          </a:blip>
          <a:stretch>
            <a:fillRect/>
          </a:stretch>
        </p:blipFill>
        <p:spPr>
          <a:xfrm>
            <a:off x="5374962" y="2219702"/>
            <a:ext cx="3053613" cy="2839648"/>
          </a:xfrm>
          <a:prstGeom prst="rect">
            <a:avLst/>
          </a:prstGeom>
          <a:noFill/>
          <a:ln cap="flat" cmpd="sng" w="9525">
            <a:solidFill>
              <a:srgbClr val="000000"/>
            </a:solidFill>
            <a:prstDash val="solid"/>
            <a:round/>
            <a:headEnd len="sm" w="sm" type="none"/>
            <a:tailEnd len="sm" w="sm" type="none"/>
          </a:ln>
        </p:spPr>
      </p:pic>
      <p:pic>
        <p:nvPicPr>
          <p:cNvPr id="392" name="Google Shape;392;p34"/>
          <p:cNvPicPr preferRelativeResize="0"/>
          <p:nvPr/>
        </p:nvPicPr>
        <p:blipFill>
          <a:blip r:embed="rId4">
            <a:alphaModFix/>
          </a:blip>
          <a:stretch>
            <a:fillRect/>
          </a:stretch>
        </p:blipFill>
        <p:spPr>
          <a:xfrm>
            <a:off x="603750" y="2219702"/>
            <a:ext cx="3053606" cy="2839642"/>
          </a:xfrm>
          <a:prstGeom prst="rect">
            <a:avLst/>
          </a:prstGeom>
          <a:noFill/>
          <a:ln cap="flat" cmpd="sng" w="9525">
            <a:solidFill>
              <a:srgbClr val="000000"/>
            </a:solidFill>
            <a:prstDash val="solid"/>
            <a:round/>
            <a:headEnd len="sm" w="sm" type="none"/>
            <a:tailEnd len="sm" w="sm" type="none"/>
          </a:ln>
        </p:spPr>
      </p:pic>
      <p:sp>
        <p:nvSpPr>
          <p:cNvPr id="393" name="Google Shape;393;p34"/>
          <p:cNvSpPr txBox="1"/>
          <p:nvPr/>
        </p:nvSpPr>
        <p:spPr>
          <a:xfrm>
            <a:off x="733450" y="1899675"/>
            <a:ext cx="2794200" cy="2742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de">
                <a:latin typeface="Lato"/>
                <a:ea typeface="Lato"/>
                <a:cs typeface="Lato"/>
                <a:sym typeface="Lato"/>
              </a:rPr>
              <a:t>200</a:t>
            </a:r>
            <a:r>
              <a:rPr lang="de">
                <a:latin typeface="Lato"/>
                <a:ea typeface="Lato"/>
                <a:cs typeface="Lato"/>
                <a:sym typeface="Lato"/>
              </a:rPr>
              <a:t> bots</a:t>
            </a:r>
            <a:endParaRPr>
              <a:latin typeface="Lato"/>
              <a:ea typeface="Lato"/>
              <a:cs typeface="Lato"/>
              <a:sym typeface="Lato"/>
            </a:endParaRPr>
          </a:p>
          <a:p>
            <a:pPr indent="457200" lvl="0" marL="457200" rtl="0" algn="l">
              <a:spcBef>
                <a:spcPts val="0"/>
              </a:spcBef>
              <a:spcAft>
                <a:spcPts val="0"/>
              </a:spcAft>
              <a:buNone/>
            </a:pPr>
            <a:r>
              <a:t/>
            </a:r>
            <a:endParaRPr>
              <a:latin typeface="Lato"/>
              <a:ea typeface="Lato"/>
              <a:cs typeface="Lato"/>
              <a:sym typeface="Lato"/>
            </a:endParaRPr>
          </a:p>
        </p:txBody>
      </p:sp>
      <p:sp>
        <p:nvSpPr>
          <p:cNvPr id="394" name="Google Shape;394;p34"/>
          <p:cNvSpPr txBox="1"/>
          <p:nvPr/>
        </p:nvSpPr>
        <p:spPr>
          <a:xfrm>
            <a:off x="5584675" y="1899675"/>
            <a:ext cx="2794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200 bots, </a:t>
            </a:r>
            <a:r>
              <a:rPr lang="de">
                <a:latin typeface="Lato"/>
                <a:ea typeface="Lato"/>
                <a:cs typeface="Lato"/>
                <a:sym typeface="Lato"/>
              </a:rPr>
              <a:t>bots can connect to all</a:t>
            </a:r>
            <a:endParaRPr>
              <a:latin typeface="Lato"/>
              <a:ea typeface="Lato"/>
              <a:cs typeface="Lato"/>
              <a:sym typeface="Lato"/>
            </a:endParaRPr>
          </a:p>
          <a:p>
            <a:pPr indent="457200" lvl="0" marL="457200" rtl="0" algn="l">
              <a:spcBef>
                <a:spcPts val="0"/>
              </a:spcBef>
              <a:spcAft>
                <a:spcPts val="0"/>
              </a:spcAft>
              <a:buNone/>
            </a:pPr>
            <a:r>
              <a:rPr lang="de">
                <a:latin typeface="Lato"/>
                <a:ea typeface="Lato"/>
                <a:cs typeface="Lato"/>
                <a:sym typeface="Lato"/>
              </a:rPr>
              <a:t> </a:t>
            </a:r>
            <a:endParaRPr>
              <a:latin typeface="Lato"/>
              <a:ea typeface="Lato"/>
              <a:cs typeface="Lato"/>
              <a:sym typeface="Lato"/>
            </a:endParaRPr>
          </a:p>
          <a:p>
            <a:pPr indent="457200" lvl="0" marL="457200" rtl="0" algn="l">
              <a:spcBef>
                <a:spcPts val="0"/>
              </a:spcBef>
              <a:spcAft>
                <a:spcPts val="0"/>
              </a:spcAft>
              <a:buNone/>
            </a:pPr>
            <a:r>
              <a:t/>
            </a:r>
            <a:endParaRPr>
              <a:latin typeface="Lato"/>
              <a:ea typeface="Lato"/>
              <a:cs typeface="Lato"/>
              <a:sym typeface="Lato"/>
            </a:endParaRPr>
          </a:p>
        </p:txBody>
      </p:sp>
      <p:sp>
        <p:nvSpPr>
          <p:cNvPr id="395" name="Google Shape;395;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Bots in dynamic </a:t>
            </a:r>
            <a:r>
              <a:rPr lang="de">
                <a:solidFill>
                  <a:srgbClr val="000000"/>
                </a:solidFill>
              </a:rPr>
              <a:t>BA graph (e=0,</a:t>
            </a:r>
            <a:r>
              <a:rPr lang="de">
                <a:solidFill>
                  <a:srgbClr val="000000"/>
                </a:solidFill>
                <a:latin typeface="Arial"/>
                <a:ea typeface="Arial"/>
                <a:cs typeface="Arial"/>
                <a:sym typeface="Arial"/>
              </a:rPr>
              <a:t>ϕ</a:t>
            </a:r>
            <a:r>
              <a:rPr lang="de">
                <a:solidFill>
                  <a:srgbClr val="000000"/>
                </a:solidFill>
              </a:rPr>
              <a:t>=0.5,</a:t>
            </a:r>
            <a:r>
              <a:rPr lang="de">
                <a:solidFill>
                  <a:srgbClr val="000000"/>
                </a:solidFill>
                <a:latin typeface="Arial"/>
                <a:ea typeface="Arial"/>
                <a:cs typeface="Arial"/>
                <a:sym typeface="Arial"/>
              </a:rPr>
              <a:t>ε=1</a:t>
            </a:r>
            <a:r>
              <a:rPr lang="de">
                <a:solidFill>
                  <a:srgbClr val="000000"/>
                </a:solidFill>
              </a:rPr>
              <a:t>)</a:t>
            </a:r>
            <a:endParaRPr>
              <a:solidFill>
                <a:srgbClr val="000000"/>
              </a:solidFill>
            </a:endParaRPr>
          </a:p>
          <a:p>
            <a:pPr indent="0" lvl="0" marL="0" rtl="0" algn="l">
              <a:spcBef>
                <a:spcPts val="0"/>
              </a:spcBef>
              <a:spcAft>
                <a:spcPts val="0"/>
              </a:spcAft>
              <a:buNone/>
            </a:pPr>
            <a:r>
              <a:rPr b="0" lang="de" sz="1400">
                <a:solidFill>
                  <a:srgbClr val="000000"/>
                </a:solidFill>
                <a:latin typeface="Arial"/>
                <a:ea typeface="Arial"/>
                <a:cs typeface="Arial"/>
                <a:sym typeface="Arial"/>
              </a:rPr>
              <a:t>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96" name="Google Shape;396;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35"/>
          <p:cNvPicPr preferRelativeResize="0"/>
          <p:nvPr/>
        </p:nvPicPr>
        <p:blipFill>
          <a:blip r:embed="rId3">
            <a:alphaModFix/>
          </a:blip>
          <a:stretch>
            <a:fillRect/>
          </a:stretch>
        </p:blipFill>
        <p:spPr>
          <a:xfrm>
            <a:off x="4888275" y="1984000"/>
            <a:ext cx="3979800" cy="2984850"/>
          </a:xfrm>
          <a:prstGeom prst="rect">
            <a:avLst/>
          </a:prstGeom>
          <a:noFill/>
          <a:ln>
            <a:noFill/>
          </a:ln>
        </p:spPr>
      </p:pic>
      <p:pic>
        <p:nvPicPr>
          <p:cNvPr id="402" name="Google Shape;402;p35"/>
          <p:cNvPicPr preferRelativeResize="0"/>
          <p:nvPr/>
        </p:nvPicPr>
        <p:blipFill>
          <a:blip r:embed="rId4">
            <a:alphaModFix/>
          </a:blip>
          <a:stretch>
            <a:fillRect/>
          </a:stretch>
        </p:blipFill>
        <p:spPr>
          <a:xfrm>
            <a:off x="152400" y="2006250"/>
            <a:ext cx="3979800" cy="2984850"/>
          </a:xfrm>
          <a:prstGeom prst="rect">
            <a:avLst/>
          </a:prstGeom>
          <a:noFill/>
          <a:ln>
            <a:noFill/>
          </a:ln>
        </p:spPr>
      </p:pic>
      <p:sp>
        <p:nvSpPr>
          <p:cNvPr id="403" name="Google Shape;403;p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Bots in dynamic </a:t>
            </a:r>
            <a:r>
              <a:rPr lang="de">
                <a:solidFill>
                  <a:srgbClr val="000000"/>
                </a:solidFill>
              </a:rPr>
              <a:t>BA graph (e=0,</a:t>
            </a:r>
            <a:r>
              <a:rPr lang="de">
                <a:solidFill>
                  <a:srgbClr val="000000"/>
                </a:solidFill>
                <a:latin typeface="Arial"/>
                <a:ea typeface="Arial"/>
                <a:cs typeface="Arial"/>
                <a:sym typeface="Arial"/>
              </a:rPr>
              <a:t>ϕ</a:t>
            </a:r>
            <a:r>
              <a:rPr lang="de">
                <a:solidFill>
                  <a:srgbClr val="000000"/>
                </a:solidFill>
              </a:rPr>
              <a:t>=0.5,</a:t>
            </a:r>
            <a:r>
              <a:rPr lang="de">
                <a:solidFill>
                  <a:srgbClr val="000000"/>
                </a:solidFill>
                <a:latin typeface="Arial"/>
                <a:ea typeface="Arial"/>
                <a:cs typeface="Arial"/>
                <a:sym typeface="Arial"/>
              </a:rPr>
              <a:t>ε=1</a:t>
            </a:r>
            <a:r>
              <a:rPr lang="de">
                <a:solidFill>
                  <a:srgbClr val="000000"/>
                </a:solidFill>
              </a:rPr>
              <a:t>)</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04" name="Google Shape;404;p35"/>
          <p:cNvSpPr txBox="1"/>
          <p:nvPr/>
        </p:nvSpPr>
        <p:spPr>
          <a:xfrm>
            <a:off x="881700" y="2012575"/>
            <a:ext cx="27348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Bots connect like all other nodes</a:t>
            </a:r>
            <a:endParaRPr>
              <a:latin typeface="Lato"/>
              <a:ea typeface="Lato"/>
              <a:cs typeface="Lato"/>
              <a:sym typeface="Lato"/>
            </a:endParaRPr>
          </a:p>
        </p:txBody>
      </p:sp>
      <p:sp>
        <p:nvSpPr>
          <p:cNvPr id="405" name="Google Shape;405;p35"/>
          <p:cNvSpPr txBox="1"/>
          <p:nvPr/>
        </p:nvSpPr>
        <p:spPr>
          <a:xfrm>
            <a:off x="5614350" y="2012575"/>
            <a:ext cx="27348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Lato"/>
                <a:ea typeface="Lato"/>
                <a:cs typeface="Lato"/>
                <a:sym typeface="Lato"/>
              </a:rPr>
              <a:t>Bots can connect to all </a:t>
            </a:r>
            <a:endParaRPr>
              <a:latin typeface="Lato"/>
              <a:ea typeface="Lato"/>
              <a:cs typeface="Lato"/>
              <a:sym typeface="Lato"/>
            </a:endParaRPr>
          </a:p>
        </p:txBody>
      </p:sp>
      <p:sp>
        <p:nvSpPr>
          <p:cNvPr id="406" name="Google Shape;406;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Conclusion</a:t>
            </a:r>
            <a:endParaRPr/>
          </a:p>
        </p:txBody>
      </p:sp>
      <p:sp>
        <p:nvSpPr>
          <p:cNvPr id="412" name="Google Shape;412;p36"/>
          <p:cNvSpPr txBox="1"/>
          <p:nvPr/>
        </p:nvSpPr>
        <p:spPr>
          <a:xfrm>
            <a:off x="729450" y="2304150"/>
            <a:ext cx="2868600" cy="535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de" sz="2000">
                <a:latin typeface="Lato"/>
                <a:ea typeface="Lato"/>
                <a:cs typeface="Lato"/>
                <a:sym typeface="Lato"/>
              </a:rPr>
              <a:t>Reproduction of Models</a:t>
            </a:r>
            <a:endParaRPr sz="1600">
              <a:latin typeface="Lato"/>
              <a:ea typeface="Lato"/>
              <a:cs typeface="Lato"/>
              <a:sym typeface="Lato"/>
            </a:endParaRPr>
          </a:p>
          <a:p>
            <a:pPr indent="0" lvl="0" marL="0" rtl="0" algn="l">
              <a:spcBef>
                <a:spcPts val="0"/>
              </a:spcBef>
              <a:spcAft>
                <a:spcPts val="0"/>
              </a:spcAft>
              <a:buNone/>
            </a:pPr>
            <a:r>
              <a:rPr lang="de">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413" name="Google Shape;413;p36"/>
          <p:cNvSpPr txBox="1"/>
          <p:nvPr/>
        </p:nvSpPr>
        <p:spPr>
          <a:xfrm>
            <a:off x="3836550" y="3126400"/>
            <a:ext cx="1474200" cy="535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de" sz="2000">
                <a:latin typeface="Lato"/>
                <a:ea typeface="Lato"/>
                <a:cs typeface="Lato"/>
                <a:sym typeface="Lato"/>
              </a:rPr>
              <a:t>Extensions</a:t>
            </a:r>
            <a:endParaRPr sz="2000">
              <a:latin typeface="Lato"/>
              <a:ea typeface="Lato"/>
              <a:cs typeface="Lato"/>
              <a:sym typeface="Lato"/>
            </a:endParaRPr>
          </a:p>
        </p:txBody>
      </p:sp>
      <p:sp>
        <p:nvSpPr>
          <p:cNvPr id="414" name="Google Shape;414;p36"/>
          <p:cNvSpPr txBox="1"/>
          <p:nvPr/>
        </p:nvSpPr>
        <p:spPr>
          <a:xfrm>
            <a:off x="6365925" y="3762725"/>
            <a:ext cx="1357500" cy="535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de" sz="2000">
                <a:latin typeface="Lato"/>
                <a:ea typeface="Lato"/>
                <a:cs typeface="Lato"/>
                <a:sym typeface="Lato"/>
              </a:rPr>
              <a:t>Critique</a:t>
            </a:r>
            <a:endParaRPr sz="2000">
              <a:latin typeface="Lato"/>
              <a:ea typeface="Lato"/>
              <a:cs typeface="Lato"/>
              <a:sym typeface="Lato"/>
            </a:endParaRPr>
          </a:p>
        </p:txBody>
      </p:sp>
      <p:sp>
        <p:nvSpPr>
          <p:cNvPr id="415" name="Google Shape;415;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Conclusion</a:t>
            </a:r>
            <a:endParaRPr/>
          </a:p>
        </p:txBody>
      </p:sp>
      <p:sp>
        <p:nvSpPr>
          <p:cNvPr id="421" name="Google Shape;421;p37"/>
          <p:cNvSpPr txBox="1"/>
          <p:nvPr/>
        </p:nvSpPr>
        <p:spPr>
          <a:xfrm>
            <a:off x="729450" y="2304150"/>
            <a:ext cx="2868600" cy="535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de" sz="2000">
                <a:latin typeface="Lato"/>
                <a:ea typeface="Lato"/>
                <a:cs typeface="Lato"/>
                <a:sym typeface="Lato"/>
              </a:rPr>
              <a:t>Reproduction of Models</a:t>
            </a:r>
            <a:endParaRPr sz="1600">
              <a:latin typeface="Lato"/>
              <a:ea typeface="Lato"/>
              <a:cs typeface="Lato"/>
              <a:sym typeface="Lato"/>
            </a:endParaRPr>
          </a:p>
          <a:p>
            <a:pPr indent="0" lvl="0" marL="0" rtl="0" algn="l">
              <a:spcBef>
                <a:spcPts val="0"/>
              </a:spcBef>
              <a:spcAft>
                <a:spcPts val="0"/>
              </a:spcAft>
              <a:buNone/>
            </a:pPr>
            <a:r>
              <a:rPr lang="de">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422" name="Google Shape;422;p37"/>
          <p:cNvSpPr/>
          <p:nvPr/>
        </p:nvSpPr>
        <p:spPr>
          <a:xfrm>
            <a:off x="4572000" y="1997275"/>
            <a:ext cx="1092425" cy="842075"/>
          </a:xfrm>
          <a:custGeom>
            <a:rect b="b" l="l" r="r" t="t"/>
            <a:pathLst>
              <a:path extrusionOk="0" h="33683" w="43697">
                <a:moveTo>
                  <a:pt x="43697" y="4096"/>
                </a:moveTo>
                <a:lnTo>
                  <a:pt x="11379" y="33683"/>
                </a:lnTo>
                <a:lnTo>
                  <a:pt x="0" y="21848"/>
                </a:lnTo>
                <a:lnTo>
                  <a:pt x="5462" y="16841"/>
                </a:lnTo>
                <a:lnTo>
                  <a:pt x="11379" y="23214"/>
                </a:lnTo>
                <a:lnTo>
                  <a:pt x="37779" y="0"/>
                </a:lnTo>
                <a:close/>
              </a:path>
            </a:pathLst>
          </a:custGeom>
          <a:solidFill>
            <a:srgbClr val="00FF00"/>
          </a:solidFill>
          <a:ln cap="flat" cmpd="sng" w="9525">
            <a:solidFill>
              <a:schemeClr val="dk2"/>
            </a:solidFill>
            <a:prstDash val="solid"/>
            <a:round/>
            <a:headEnd len="med" w="med" type="none"/>
            <a:tailEnd len="med" w="med" type="none"/>
          </a:ln>
        </p:spPr>
      </p:sp>
      <p:sp>
        <p:nvSpPr>
          <p:cNvPr id="423" name="Google Shape;423;p37"/>
          <p:cNvSpPr txBox="1"/>
          <p:nvPr/>
        </p:nvSpPr>
        <p:spPr>
          <a:xfrm>
            <a:off x="742700" y="3320525"/>
            <a:ext cx="6486300" cy="13884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Lato"/>
              <a:buChar char="-"/>
            </a:pPr>
            <a:r>
              <a:rPr lang="de" sz="1500">
                <a:latin typeface="Lato"/>
                <a:ea typeface="Lato"/>
                <a:cs typeface="Lato"/>
                <a:sym typeface="Lato"/>
              </a:rPr>
              <a:t>very similar findings for reproduced experiments and parameters</a:t>
            </a:r>
            <a:endParaRPr sz="1500">
              <a:latin typeface="Lato"/>
              <a:ea typeface="Lato"/>
              <a:cs typeface="Lato"/>
              <a:sym typeface="Lato"/>
            </a:endParaRPr>
          </a:p>
          <a:p>
            <a:pPr indent="-323850" lvl="0" marL="457200" rtl="0" algn="l">
              <a:lnSpc>
                <a:spcPct val="150000"/>
              </a:lnSpc>
              <a:spcBef>
                <a:spcPts val="0"/>
              </a:spcBef>
              <a:spcAft>
                <a:spcPts val="0"/>
              </a:spcAft>
              <a:buSzPts val="1500"/>
              <a:buFont typeface="Lato"/>
              <a:buChar char="-"/>
            </a:pPr>
            <a:r>
              <a:rPr lang="de" sz="1500">
                <a:latin typeface="Lato"/>
                <a:ea typeface="Lato"/>
                <a:cs typeface="Lato"/>
                <a:sym typeface="Lato"/>
              </a:rPr>
              <a:t>only minor deviations due to smaller networks</a:t>
            </a:r>
            <a:endParaRPr sz="1500">
              <a:latin typeface="Lato"/>
              <a:ea typeface="Lato"/>
              <a:cs typeface="Lato"/>
              <a:sym typeface="Lato"/>
            </a:endParaRPr>
          </a:p>
          <a:p>
            <a:pPr indent="-323850" lvl="0" marL="457200" rtl="0" algn="l">
              <a:lnSpc>
                <a:spcPct val="150000"/>
              </a:lnSpc>
              <a:spcBef>
                <a:spcPts val="0"/>
              </a:spcBef>
              <a:spcAft>
                <a:spcPts val="0"/>
              </a:spcAft>
              <a:buSzPts val="1500"/>
              <a:buFont typeface="Lato"/>
              <a:buChar char="-"/>
            </a:pPr>
            <a:r>
              <a:rPr lang="de" sz="1500">
                <a:latin typeface="Lato"/>
                <a:ea typeface="Lato"/>
                <a:cs typeface="Lato"/>
                <a:sym typeface="Lato"/>
              </a:rPr>
              <a:t>indicates other results also likely valid for larger networks</a:t>
            </a:r>
            <a:endParaRPr sz="1500">
              <a:latin typeface="Lato"/>
              <a:ea typeface="Lato"/>
              <a:cs typeface="Lato"/>
              <a:sym typeface="Lato"/>
            </a:endParaRPr>
          </a:p>
        </p:txBody>
      </p:sp>
      <p:sp>
        <p:nvSpPr>
          <p:cNvPr id="424" name="Google Shape;424;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8"/>
          <p:cNvSpPr/>
          <p:nvPr/>
        </p:nvSpPr>
        <p:spPr>
          <a:xfrm>
            <a:off x="2700450" y="4084600"/>
            <a:ext cx="2479200" cy="78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6807475" y="3126400"/>
            <a:ext cx="1592700" cy="78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4867100" y="1842850"/>
            <a:ext cx="1592700" cy="78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1301175" y="2387950"/>
            <a:ext cx="1592700" cy="78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Conclusion</a:t>
            </a:r>
            <a:endParaRPr/>
          </a:p>
        </p:txBody>
      </p:sp>
      <p:sp>
        <p:nvSpPr>
          <p:cNvPr id="434" name="Google Shape;434;p38"/>
          <p:cNvSpPr txBox="1"/>
          <p:nvPr/>
        </p:nvSpPr>
        <p:spPr>
          <a:xfrm>
            <a:off x="3836550" y="3126400"/>
            <a:ext cx="1474200" cy="535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de" sz="2000">
                <a:latin typeface="Lato"/>
                <a:ea typeface="Lato"/>
                <a:cs typeface="Lato"/>
                <a:sym typeface="Lato"/>
              </a:rPr>
              <a:t>Extensions</a:t>
            </a:r>
            <a:endParaRPr sz="2000">
              <a:latin typeface="Lato"/>
              <a:ea typeface="Lato"/>
              <a:cs typeface="Lato"/>
              <a:sym typeface="Lato"/>
            </a:endParaRPr>
          </a:p>
        </p:txBody>
      </p:sp>
      <p:sp>
        <p:nvSpPr>
          <p:cNvPr id="435" name="Google Shape;435;p38"/>
          <p:cNvSpPr txBox="1"/>
          <p:nvPr/>
        </p:nvSpPr>
        <p:spPr>
          <a:xfrm>
            <a:off x="4867100" y="1853850"/>
            <a:ext cx="1592700" cy="7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a:latin typeface="Lato"/>
                <a:ea typeface="Lato"/>
                <a:cs typeface="Lato"/>
                <a:sym typeface="Lato"/>
              </a:rPr>
              <a:t>variation </a:t>
            </a:r>
            <a:r>
              <a:rPr lang="de">
                <a:latin typeface="Lato"/>
                <a:ea typeface="Lato"/>
                <a:cs typeface="Lato"/>
                <a:sym typeface="Lato"/>
              </a:rPr>
              <a:t>of</a:t>
            </a:r>
            <a:r>
              <a:rPr lang="de">
                <a:latin typeface="Lato"/>
                <a:ea typeface="Lato"/>
                <a:cs typeface="Lato"/>
                <a:sym typeface="Lato"/>
              </a:rPr>
              <a:t> parameters</a:t>
            </a:r>
            <a:endParaRPr>
              <a:latin typeface="Lato"/>
              <a:ea typeface="Lato"/>
              <a:cs typeface="Lato"/>
              <a:sym typeface="Lato"/>
            </a:endParaRPr>
          </a:p>
        </p:txBody>
      </p:sp>
      <p:sp>
        <p:nvSpPr>
          <p:cNvPr id="436" name="Google Shape;436;p38"/>
          <p:cNvSpPr txBox="1"/>
          <p:nvPr/>
        </p:nvSpPr>
        <p:spPr>
          <a:xfrm>
            <a:off x="1301025" y="2387950"/>
            <a:ext cx="1592700" cy="7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a:latin typeface="Lato"/>
                <a:ea typeface="Lato"/>
                <a:cs typeface="Lato"/>
                <a:sym typeface="Lato"/>
              </a:rPr>
              <a:t>generalization of models</a:t>
            </a:r>
            <a:endParaRPr>
              <a:latin typeface="Lato"/>
              <a:ea typeface="Lato"/>
              <a:cs typeface="Lato"/>
              <a:sym typeface="Lato"/>
            </a:endParaRPr>
          </a:p>
        </p:txBody>
      </p:sp>
      <p:sp>
        <p:nvSpPr>
          <p:cNvPr id="437" name="Google Shape;437;p38"/>
          <p:cNvSpPr txBox="1"/>
          <p:nvPr/>
        </p:nvSpPr>
        <p:spPr>
          <a:xfrm>
            <a:off x="6807475" y="3126400"/>
            <a:ext cx="1592700" cy="7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a:latin typeface="Lato"/>
                <a:ea typeface="Lato"/>
                <a:cs typeface="Lato"/>
                <a:sym typeface="Lato"/>
              </a:rPr>
              <a:t>effect of bots</a:t>
            </a:r>
            <a:endParaRPr>
              <a:latin typeface="Lato"/>
              <a:ea typeface="Lato"/>
              <a:cs typeface="Lato"/>
              <a:sym typeface="Lato"/>
            </a:endParaRPr>
          </a:p>
        </p:txBody>
      </p:sp>
      <p:sp>
        <p:nvSpPr>
          <p:cNvPr id="438" name="Google Shape;438;p38"/>
          <p:cNvSpPr txBox="1"/>
          <p:nvPr/>
        </p:nvSpPr>
        <p:spPr>
          <a:xfrm>
            <a:off x="2700450" y="4084600"/>
            <a:ext cx="2479200" cy="78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changes in network structure</a:t>
            </a:r>
            <a:endParaRPr>
              <a:latin typeface="Lato"/>
              <a:ea typeface="Lato"/>
              <a:cs typeface="Lato"/>
              <a:sym typeface="Lato"/>
            </a:endParaRPr>
          </a:p>
        </p:txBody>
      </p:sp>
      <p:cxnSp>
        <p:nvCxnSpPr>
          <p:cNvPr id="439" name="Google Shape;439;p38"/>
          <p:cNvCxnSpPr>
            <a:stCxn id="434" idx="1"/>
            <a:endCxn id="436" idx="3"/>
          </p:cNvCxnSpPr>
          <p:nvPr/>
        </p:nvCxnSpPr>
        <p:spPr>
          <a:xfrm rot="10800000">
            <a:off x="2893650" y="2781100"/>
            <a:ext cx="942900" cy="612900"/>
          </a:xfrm>
          <a:prstGeom prst="straightConnector1">
            <a:avLst/>
          </a:prstGeom>
          <a:noFill/>
          <a:ln cap="flat" cmpd="sng" w="9525">
            <a:solidFill>
              <a:schemeClr val="dk2"/>
            </a:solidFill>
            <a:prstDash val="solid"/>
            <a:round/>
            <a:headEnd len="med" w="med" type="none"/>
            <a:tailEnd len="med" w="med" type="triangle"/>
          </a:ln>
        </p:spPr>
      </p:cxnSp>
      <p:cxnSp>
        <p:nvCxnSpPr>
          <p:cNvPr id="440" name="Google Shape;440;p38"/>
          <p:cNvCxnSpPr>
            <a:stCxn id="434" idx="0"/>
            <a:endCxn id="435" idx="2"/>
          </p:cNvCxnSpPr>
          <p:nvPr/>
        </p:nvCxnSpPr>
        <p:spPr>
          <a:xfrm flipH="1" rot="10800000">
            <a:off x="4573650" y="2639800"/>
            <a:ext cx="1089900" cy="486600"/>
          </a:xfrm>
          <a:prstGeom prst="straightConnector1">
            <a:avLst/>
          </a:prstGeom>
          <a:noFill/>
          <a:ln cap="flat" cmpd="sng" w="9525">
            <a:solidFill>
              <a:schemeClr val="dk2"/>
            </a:solidFill>
            <a:prstDash val="solid"/>
            <a:round/>
            <a:headEnd len="med" w="med" type="none"/>
            <a:tailEnd len="med" w="med" type="triangle"/>
          </a:ln>
        </p:spPr>
      </p:cxnSp>
      <p:cxnSp>
        <p:nvCxnSpPr>
          <p:cNvPr id="441" name="Google Shape;441;p38"/>
          <p:cNvCxnSpPr>
            <a:stCxn id="434" idx="3"/>
            <a:endCxn id="437" idx="1"/>
          </p:cNvCxnSpPr>
          <p:nvPr/>
        </p:nvCxnSpPr>
        <p:spPr>
          <a:xfrm>
            <a:off x="5310750" y="3394000"/>
            <a:ext cx="1496700" cy="125400"/>
          </a:xfrm>
          <a:prstGeom prst="straightConnector1">
            <a:avLst/>
          </a:prstGeom>
          <a:noFill/>
          <a:ln cap="flat" cmpd="sng" w="9525">
            <a:solidFill>
              <a:schemeClr val="dk2"/>
            </a:solidFill>
            <a:prstDash val="solid"/>
            <a:round/>
            <a:headEnd len="med" w="med" type="none"/>
            <a:tailEnd len="med" w="med" type="triangle"/>
          </a:ln>
        </p:spPr>
      </p:cxnSp>
      <p:cxnSp>
        <p:nvCxnSpPr>
          <p:cNvPr id="442" name="Google Shape;442;p38"/>
          <p:cNvCxnSpPr>
            <a:stCxn id="434" idx="2"/>
            <a:endCxn id="438" idx="0"/>
          </p:cNvCxnSpPr>
          <p:nvPr/>
        </p:nvCxnSpPr>
        <p:spPr>
          <a:xfrm flipH="1">
            <a:off x="3940050" y="3661600"/>
            <a:ext cx="633600" cy="423000"/>
          </a:xfrm>
          <a:prstGeom prst="straightConnector1">
            <a:avLst/>
          </a:prstGeom>
          <a:noFill/>
          <a:ln cap="flat" cmpd="sng" w="9525">
            <a:solidFill>
              <a:schemeClr val="dk2"/>
            </a:solidFill>
            <a:prstDash val="solid"/>
            <a:round/>
            <a:headEnd len="med" w="med" type="none"/>
            <a:tailEnd len="med" w="med" type="triangle"/>
          </a:ln>
        </p:spPr>
      </p:cxnSp>
      <p:sp>
        <p:nvSpPr>
          <p:cNvPr id="443" name="Google Shape;443;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9"/>
          <p:cNvSpPr/>
          <p:nvPr/>
        </p:nvSpPr>
        <p:spPr>
          <a:xfrm>
            <a:off x="729450" y="1555425"/>
            <a:ext cx="11379300" cy="532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Conclusion</a:t>
            </a:r>
            <a:endParaRPr/>
          </a:p>
        </p:txBody>
      </p:sp>
      <p:sp>
        <p:nvSpPr>
          <p:cNvPr id="450" name="Google Shape;450;p39"/>
          <p:cNvSpPr txBox="1"/>
          <p:nvPr/>
        </p:nvSpPr>
        <p:spPr>
          <a:xfrm>
            <a:off x="6090175" y="3540025"/>
            <a:ext cx="1633200" cy="75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2000">
                <a:latin typeface="Lato"/>
                <a:ea typeface="Lato"/>
                <a:cs typeface="Lato"/>
                <a:sym typeface="Lato"/>
              </a:rPr>
              <a:t>Critique</a:t>
            </a:r>
            <a:endParaRPr sz="2000">
              <a:latin typeface="Lato"/>
              <a:ea typeface="Lato"/>
              <a:cs typeface="Lato"/>
              <a:sym typeface="Lato"/>
            </a:endParaRPr>
          </a:p>
        </p:txBody>
      </p:sp>
      <p:sp>
        <p:nvSpPr>
          <p:cNvPr id="451" name="Google Shape;451;p39"/>
          <p:cNvSpPr txBox="1"/>
          <p:nvPr/>
        </p:nvSpPr>
        <p:spPr>
          <a:xfrm>
            <a:off x="2786575" y="2571750"/>
            <a:ext cx="2046900" cy="9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Lato"/>
                <a:ea typeface="Lato"/>
                <a:cs typeface="Lato"/>
                <a:sym typeface="Lato"/>
              </a:rPr>
              <a:t>Critical</a:t>
            </a:r>
            <a:r>
              <a:rPr lang="de">
                <a:latin typeface="Lato"/>
                <a:ea typeface="Lato"/>
                <a:cs typeface="Lato"/>
                <a:sym typeface="Lato"/>
              </a:rPr>
              <a:t> assumption on evaluative extremeness</a:t>
            </a:r>
            <a:endParaRPr>
              <a:latin typeface="Lato"/>
              <a:ea typeface="Lato"/>
              <a:cs typeface="Lato"/>
              <a:sym typeface="Lato"/>
            </a:endParaRPr>
          </a:p>
          <a:p>
            <a:pPr indent="0" lvl="0" marL="0" rtl="0" algn="ctr">
              <a:spcBef>
                <a:spcPts val="0"/>
              </a:spcBef>
              <a:spcAft>
                <a:spcPts val="0"/>
              </a:spcAft>
              <a:buNone/>
            </a:pPr>
            <a:r>
              <a:rPr lang="de">
                <a:latin typeface="Lato"/>
                <a:ea typeface="Lato"/>
                <a:cs typeface="Lato"/>
                <a:sym typeface="Lato"/>
              </a:rPr>
              <a:t>&amp; attitude as function of opinions only</a:t>
            </a:r>
            <a:endParaRPr>
              <a:latin typeface="Lato"/>
              <a:ea typeface="Lato"/>
              <a:cs typeface="Lato"/>
              <a:sym typeface="Lato"/>
            </a:endParaRPr>
          </a:p>
        </p:txBody>
      </p:sp>
      <p:sp>
        <p:nvSpPr>
          <p:cNvPr id="452" name="Google Shape;452;p39"/>
          <p:cNvSpPr txBox="1"/>
          <p:nvPr/>
        </p:nvSpPr>
        <p:spPr>
          <a:xfrm>
            <a:off x="6021225" y="1853850"/>
            <a:ext cx="228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(Hyper)polarization only allows (one) extreme opinion on every topic within one group</a:t>
            </a:r>
            <a:endParaRPr>
              <a:latin typeface="Lato"/>
              <a:ea typeface="Lato"/>
              <a:cs typeface="Lato"/>
              <a:sym typeface="Lato"/>
            </a:endParaRPr>
          </a:p>
        </p:txBody>
      </p:sp>
      <p:sp>
        <p:nvSpPr>
          <p:cNvPr id="453" name="Google Shape;453;p39"/>
          <p:cNvSpPr txBox="1"/>
          <p:nvPr/>
        </p:nvSpPr>
        <p:spPr>
          <a:xfrm>
            <a:off x="1137575" y="4197500"/>
            <a:ext cx="33087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In general: different models can have very different outcomes</a:t>
            </a:r>
            <a:endParaRPr>
              <a:latin typeface="Lato"/>
              <a:ea typeface="Lato"/>
              <a:cs typeface="Lato"/>
              <a:sym typeface="Lato"/>
            </a:endParaRPr>
          </a:p>
        </p:txBody>
      </p:sp>
      <p:sp>
        <p:nvSpPr>
          <p:cNvPr id="454" name="Google Shape;454;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40"/>
          <p:cNvPicPr preferRelativeResize="0"/>
          <p:nvPr/>
        </p:nvPicPr>
        <p:blipFill>
          <a:blip r:embed="rId3">
            <a:alphaModFix/>
          </a:blip>
          <a:stretch>
            <a:fillRect/>
          </a:stretch>
        </p:blipFill>
        <p:spPr>
          <a:xfrm>
            <a:off x="6091400" y="2829925"/>
            <a:ext cx="2928000" cy="2196000"/>
          </a:xfrm>
          <a:prstGeom prst="rect">
            <a:avLst/>
          </a:prstGeom>
          <a:noFill/>
          <a:ln cap="flat" cmpd="sng" w="9525">
            <a:solidFill>
              <a:srgbClr val="000000"/>
            </a:solidFill>
            <a:prstDash val="solid"/>
            <a:round/>
            <a:headEnd len="sm" w="sm" type="none"/>
            <a:tailEnd len="sm" w="sm" type="none"/>
          </a:ln>
        </p:spPr>
      </p:pic>
      <p:pic>
        <p:nvPicPr>
          <p:cNvPr id="460" name="Google Shape;460;p40"/>
          <p:cNvPicPr preferRelativeResize="0"/>
          <p:nvPr/>
        </p:nvPicPr>
        <p:blipFill>
          <a:blip r:embed="rId4">
            <a:alphaModFix/>
          </a:blip>
          <a:stretch>
            <a:fillRect/>
          </a:stretch>
        </p:blipFill>
        <p:spPr>
          <a:xfrm>
            <a:off x="3104700" y="1610725"/>
            <a:ext cx="2928000" cy="2196000"/>
          </a:xfrm>
          <a:prstGeom prst="rect">
            <a:avLst/>
          </a:prstGeom>
          <a:noFill/>
          <a:ln cap="flat" cmpd="sng" w="9525">
            <a:solidFill>
              <a:srgbClr val="000000"/>
            </a:solidFill>
            <a:prstDash val="solid"/>
            <a:round/>
            <a:headEnd len="sm" w="sm" type="none"/>
            <a:tailEnd len="sm" w="sm" type="none"/>
          </a:ln>
        </p:spPr>
      </p:pic>
      <p:pic>
        <p:nvPicPr>
          <p:cNvPr id="461" name="Google Shape;461;p40"/>
          <p:cNvPicPr preferRelativeResize="0"/>
          <p:nvPr/>
        </p:nvPicPr>
        <p:blipFill>
          <a:blip r:embed="rId5">
            <a:alphaModFix/>
          </a:blip>
          <a:stretch>
            <a:fillRect/>
          </a:stretch>
        </p:blipFill>
        <p:spPr>
          <a:xfrm>
            <a:off x="127300" y="620125"/>
            <a:ext cx="2928000" cy="2196000"/>
          </a:xfrm>
          <a:prstGeom prst="rect">
            <a:avLst/>
          </a:prstGeom>
          <a:noFill/>
          <a:ln cap="flat" cmpd="sng" w="9525">
            <a:solidFill>
              <a:srgbClr val="000000"/>
            </a:solidFill>
            <a:prstDash val="solid"/>
            <a:round/>
            <a:headEnd len="sm" w="sm" type="none"/>
            <a:tailEnd len="sm" w="sm" type="none"/>
          </a:ln>
        </p:spPr>
      </p:pic>
      <p:sp>
        <p:nvSpPr>
          <p:cNvPr id="462" name="Google Shape;462;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
        <p:nvSpPr>
          <p:cNvPr id="463" name="Google Shape;463;p40"/>
          <p:cNvSpPr txBox="1"/>
          <p:nvPr/>
        </p:nvSpPr>
        <p:spPr>
          <a:xfrm>
            <a:off x="177625" y="4097250"/>
            <a:ext cx="42690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4200">
                <a:latin typeface="Lato"/>
                <a:ea typeface="Lato"/>
                <a:cs typeface="Lato"/>
                <a:sym typeface="Lato"/>
              </a:rPr>
              <a:t>Questions?</a:t>
            </a:r>
            <a:endParaRPr b="1" sz="4200">
              <a:latin typeface="Lato"/>
              <a:ea typeface="Lato"/>
              <a:cs typeface="Lato"/>
              <a:sym typeface="Lato"/>
            </a:endParaRPr>
          </a:p>
        </p:txBody>
      </p:sp>
      <p:sp>
        <p:nvSpPr>
          <p:cNvPr id="464" name="Google Shape;464;p40"/>
          <p:cNvSpPr txBox="1"/>
          <p:nvPr/>
        </p:nvSpPr>
        <p:spPr>
          <a:xfrm>
            <a:off x="4394700" y="762125"/>
            <a:ext cx="42690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65" name="Google Shape;465;p40"/>
          <p:cNvSpPr txBox="1"/>
          <p:nvPr/>
        </p:nvSpPr>
        <p:spPr>
          <a:xfrm>
            <a:off x="3301975" y="581025"/>
            <a:ext cx="57831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3200">
                <a:latin typeface="Lato"/>
                <a:ea typeface="Lato"/>
                <a:cs typeface="Lato"/>
                <a:sym typeface="Lato"/>
              </a:rPr>
              <a:t>Thank you for your attention</a:t>
            </a:r>
            <a:endParaRPr b="1" sz="32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9" name="Shape 469"/>
        <p:cNvGrpSpPr/>
        <p:nvPr/>
      </p:nvGrpSpPr>
      <p:grpSpPr>
        <a:xfrm>
          <a:off x="0" y="0"/>
          <a:ext cx="0" cy="0"/>
          <a:chOff x="0" y="0"/>
          <a:chExt cx="0" cy="0"/>
        </a:xfrm>
      </p:grpSpPr>
      <p:sp>
        <p:nvSpPr>
          <p:cNvPr id="470" name="Google Shape;470;p4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Coevolution Model</a:t>
            </a:r>
            <a:endParaRPr/>
          </a:p>
        </p:txBody>
      </p:sp>
      <p:pic>
        <p:nvPicPr>
          <p:cNvPr id="471" name="Google Shape;471;p41"/>
          <p:cNvPicPr preferRelativeResize="0"/>
          <p:nvPr/>
        </p:nvPicPr>
        <p:blipFill>
          <a:blip r:embed="rId3">
            <a:alphaModFix/>
          </a:blip>
          <a:stretch>
            <a:fillRect/>
          </a:stretch>
        </p:blipFill>
        <p:spPr>
          <a:xfrm>
            <a:off x="2583750" y="1853850"/>
            <a:ext cx="3979800" cy="2984850"/>
          </a:xfrm>
          <a:prstGeom prst="rect">
            <a:avLst/>
          </a:prstGeom>
          <a:noFill/>
          <a:ln>
            <a:noFill/>
          </a:ln>
        </p:spPr>
      </p:pic>
      <p:sp>
        <p:nvSpPr>
          <p:cNvPr id="472" name="Google Shape;472;p41"/>
          <p:cNvSpPr txBox="1"/>
          <p:nvPr/>
        </p:nvSpPr>
        <p:spPr>
          <a:xfrm>
            <a:off x="617225" y="3977650"/>
            <a:ext cx="20673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connect to like-minded</a:t>
            </a:r>
            <a:endParaRPr>
              <a:latin typeface="Lato"/>
              <a:ea typeface="Lato"/>
              <a:cs typeface="Lato"/>
              <a:sym typeface="Lato"/>
            </a:endParaRPr>
          </a:p>
        </p:txBody>
      </p:sp>
      <p:sp>
        <p:nvSpPr>
          <p:cNvPr id="473" name="Google Shape;473;p41"/>
          <p:cNvSpPr txBox="1"/>
          <p:nvPr/>
        </p:nvSpPr>
        <p:spPr>
          <a:xfrm>
            <a:off x="6319150" y="3977650"/>
            <a:ext cx="18909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adjust my opinion</a:t>
            </a:r>
            <a:endParaRPr>
              <a:latin typeface="Lato"/>
              <a:ea typeface="Lato"/>
              <a:cs typeface="Lato"/>
              <a:sym typeface="Lato"/>
            </a:endParaRPr>
          </a:p>
        </p:txBody>
      </p:sp>
      <p:sp>
        <p:nvSpPr>
          <p:cNvPr id="474" name="Google Shape;474;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p:nvPr/>
        </p:nvSpPr>
        <p:spPr>
          <a:xfrm>
            <a:off x="5107313" y="2072975"/>
            <a:ext cx="764100" cy="254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3379663" y="2680400"/>
            <a:ext cx="1146300" cy="11463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a:t>Node i</a:t>
            </a:r>
            <a:endParaRPr/>
          </a:p>
        </p:txBody>
      </p:sp>
      <p:sp>
        <p:nvSpPr>
          <p:cNvPr id="103" name="Google Shape;103;p15"/>
          <p:cNvSpPr/>
          <p:nvPr/>
        </p:nvSpPr>
        <p:spPr>
          <a:xfrm>
            <a:off x="5205288" y="2170950"/>
            <a:ext cx="528900" cy="52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t>d1</a:t>
            </a:r>
            <a:endParaRPr/>
          </a:p>
        </p:txBody>
      </p:sp>
      <p:sp>
        <p:nvSpPr>
          <p:cNvPr id="104" name="Google Shape;104;p15"/>
          <p:cNvSpPr/>
          <p:nvPr/>
        </p:nvSpPr>
        <p:spPr>
          <a:xfrm>
            <a:off x="5205288" y="3042563"/>
            <a:ext cx="528900" cy="52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t>d2</a:t>
            </a:r>
            <a:endParaRPr/>
          </a:p>
        </p:txBody>
      </p:sp>
      <p:sp>
        <p:nvSpPr>
          <p:cNvPr id="105" name="Google Shape;105;p15"/>
          <p:cNvSpPr/>
          <p:nvPr/>
        </p:nvSpPr>
        <p:spPr>
          <a:xfrm>
            <a:off x="5205288" y="3914175"/>
            <a:ext cx="528900" cy="52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t>d3</a:t>
            </a:r>
            <a:endParaRPr/>
          </a:p>
        </p:txBody>
      </p:sp>
      <p:sp>
        <p:nvSpPr>
          <p:cNvPr id="106" name="Google Shape;106;p15"/>
          <p:cNvSpPr/>
          <p:nvPr/>
        </p:nvSpPr>
        <p:spPr>
          <a:xfrm>
            <a:off x="4552188" y="3120825"/>
            <a:ext cx="528900" cy="186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txBox="1"/>
          <p:nvPr/>
        </p:nvSpPr>
        <p:spPr>
          <a:xfrm>
            <a:off x="4284263" y="1465650"/>
            <a:ext cx="2410200" cy="7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Lato"/>
                <a:ea typeface="Lato"/>
                <a:cs typeface="Lato"/>
                <a:sym typeface="Lato"/>
              </a:rPr>
              <a:t>Opinion dimensions</a:t>
            </a:r>
            <a:endParaRPr>
              <a:latin typeface="Lato"/>
              <a:ea typeface="Lato"/>
              <a:cs typeface="Lato"/>
              <a:sym typeface="Lato"/>
            </a:endParaRPr>
          </a:p>
          <a:p>
            <a:pPr indent="0" lvl="0" marL="0" rtl="0" algn="ctr">
              <a:spcBef>
                <a:spcPts val="0"/>
              </a:spcBef>
              <a:spcAft>
                <a:spcPts val="0"/>
              </a:spcAft>
              <a:buNone/>
            </a:pPr>
            <a:r>
              <a:rPr lang="de">
                <a:latin typeface="Lato"/>
                <a:ea typeface="Lato"/>
                <a:cs typeface="Lato"/>
                <a:sym typeface="Lato"/>
              </a:rPr>
              <a:t>“topics”</a:t>
            </a:r>
            <a:endParaRPr>
              <a:latin typeface="Lato"/>
              <a:ea typeface="Lato"/>
              <a:cs typeface="Lato"/>
              <a:sym typeface="Lato"/>
            </a:endParaRPr>
          </a:p>
        </p:txBody>
      </p:sp>
      <p:sp>
        <p:nvSpPr>
          <p:cNvPr id="108" name="Google Shape;108;p15"/>
          <p:cNvSpPr txBox="1"/>
          <p:nvPr/>
        </p:nvSpPr>
        <p:spPr>
          <a:xfrm>
            <a:off x="3536413" y="2128338"/>
            <a:ext cx="13521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Agent based</a:t>
            </a:r>
            <a:endParaRPr>
              <a:latin typeface="Lato"/>
              <a:ea typeface="Lato"/>
              <a:cs typeface="Lato"/>
              <a:sym typeface="Lato"/>
            </a:endParaRPr>
          </a:p>
        </p:txBody>
      </p:sp>
      <p:sp>
        <p:nvSpPr>
          <p:cNvPr id="109" name="Google Shape;109;p15"/>
          <p:cNvSpPr/>
          <p:nvPr/>
        </p:nvSpPr>
        <p:spPr>
          <a:xfrm>
            <a:off x="6694463" y="2464875"/>
            <a:ext cx="1802700" cy="460500"/>
          </a:xfrm>
          <a:prstGeom prst="rect">
            <a:avLst/>
          </a:prstGeom>
          <a:gradFill>
            <a:gsLst>
              <a:gs pos="0">
                <a:srgbClr val="CC0000"/>
              </a:gs>
              <a:gs pos="100000">
                <a:srgbClr val="F4CCCC"/>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6678013" y="3794125"/>
            <a:ext cx="352800" cy="4605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a:t>a</a:t>
            </a:r>
            <a:endParaRPr/>
          </a:p>
        </p:txBody>
      </p:sp>
      <p:sp>
        <p:nvSpPr>
          <p:cNvPr id="111" name="Google Shape;111;p15"/>
          <p:cNvSpPr/>
          <p:nvPr/>
        </p:nvSpPr>
        <p:spPr>
          <a:xfrm>
            <a:off x="7179888" y="3794125"/>
            <a:ext cx="352800" cy="46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a:t>b</a:t>
            </a:r>
            <a:endParaRPr/>
          </a:p>
        </p:txBody>
      </p:sp>
      <p:sp>
        <p:nvSpPr>
          <p:cNvPr id="112" name="Google Shape;112;p15"/>
          <p:cNvSpPr/>
          <p:nvPr/>
        </p:nvSpPr>
        <p:spPr>
          <a:xfrm>
            <a:off x="7681750" y="3794125"/>
            <a:ext cx="352800" cy="4605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a:t>c</a:t>
            </a:r>
            <a:endParaRPr/>
          </a:p>
        </p:txBody>
      </p:sp>
      <p:sp>
        <p:nvSpPr>
          <p:cNvPr id="113" name="Google Shape;113;p15"/>
          <p:cNvSpPr/>
          <p:nvPr/>
        </p:nvSpPr>
        <p:spPr>
          <a:xfrm>
            <a:off x="8160813" y="3794125"/>
            <a:ext cx="352800" cy="4605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a:t>d</a:t>
            </a:r>
            <a:endParaRPr/>
          </a:p>
        </p:txBody>
      </p:sp>
      <p:sp>
        <p:nvSpPr>
          <p:cNvPr id="114" name="Google Shape;114;p15"/>
          <p:cNvSpPr txBox="1"/>
          <p:nvPr/>
        </p:nvSpPr>
        <p:spPr>
          <a:xfrm>
            <a:off x="6523025" y="2807800"/>
            <a:ext cx="21456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-1                 0                1</a:t>
            </a:r>
            <a:endParaRPr>
              <a:latin typeface="Lato"/>
              <a:ea typeface="Lato"/>
              <a:cs typeface="Lato"/>
              <a:sym typeface="Lato"/>
            </a:endParaRPr>
          </a:p>
          <a:p>
            <a:pPr indent="0" lvl="0" marL="0" rtl="0" algn="l">
              <a:spcBef>
                <a:spcPts val="0"/>
              </a:spcBef>
              <a:spcAft>
                <a:spcPts val="0"/>
              </a:spcAft>
              <a:buNone/>
            </a:pPr>
            <a:r>
              <a:rPr lang="de">
                <a:latin typeface="Lato"/>
                <a:ea typeface="Lato"/>
                <a:cs typeface="Lato"/>
                <a:sym typeface="Lato"/>
              </a:rPr>
              <a:t>  against                      for</a:t>
            </a:r>
            <a:endParaRPr>
              <a:latin typeface="Lato"/>
              <a:ea typeface="Lato"/>
              <a:cs typeface="Lato"/>
              <a:sym typeface="Lato"/>
            </a:endParaRPr>
          </a:p>
        </p:txBody>
      </p:sp>
      <p:sp>
        <p:nvSpPr>
          <p:cNvPr id="115" name="Google Shape;115;p15"/>
          <p:cNvSpPr txBox="1"/>
          <p:nvPr/>
        </p:nvSpPr>
        <p:spPr>
          <a:xfrm>
            <a:off x="6678038" y="1524350"/>
            <a:ext cx="19203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Opinions:</a:t>
            </a:r>
            <a:endParaRPr>
              <a:latin typeface="Lato"/>
              <a:ea typeface="Lato"/>
              <a:cs typeface="Lato"/>
              <a:sym typeface="Lato"/>
            </a:endParaRPr>
          </a:p>
        </p:txBody>
      </p:sp>
      <p:cxnSp>
        <p:nvCxnSpPr>
          <p:cNvPr id="116" name="Google Shape;116;p15"/>
          <p:cNvCxnSpPr>
            <a:stCxn id="109" idx="1"/>
            <a:endCxn id="103" idx="3"/>
          </p:cNvCxnSpPr>
          <p:nvPr/>
        </p:nvCxnSpPr>
        <p:spPr>
          <a:xfrm rot="10800000">
            <a:off x="5734163" y="2435325"/>
            <a:ext cx="960300" cy="25980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p15"/>
          <p:cNvSpPr txBox="1"/>
          <p:nvPr/>
        </p:nvSpPr>
        <p:spPr>
          <a:xfrm>
            <a:off x="6558113" y="4186050"/>
            <a:ext cx="2075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   discrete options</a:t>
            </a:r>
            <a:endParaRPr>
              <a:latin typeface="Lato"/>
              <a:ea typeface="Lato"/>
              <a:cs typeface="Lato"/>
              <a:sym typeface="Lato"/>
            </a:endParaRPr>
          </a:p>
        </p:txBody>
      </p:sp>
      <p:sp>
        <p:nvSpPr>
          <p:cNvPr id="118" name="Google Shape;118;p15"/>
          <p:cNvSpPr/>
          <p:nvPr/>
        </p:nvSpPr>
        <p:spPr>
          <a:xfrm>
            <a:off x="475388" y="1517050"/>
            <a:ext cx="641700" cy="6417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a:t>  j</a:t>
            </a:r>
            <a:endParaRPr/>
          </a:p>
        </p:txBody>
      </p:sp>
      <p:sp>
        <p:nvSpPr>
          <p:cNvPr id="119" name="Google Shape;119;p15"/>
          <p:cNvSpPr/>
          <p:nvPr/>
        </p:nvSpPr>
        <p:spPr>
          <a:xfrm>
            <a:off x="475388" y="4137025"/>
            <a:ext cx="641700" cy="6417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a:t>  k</a:t>
            </a:r>
            <a:endParaRPr/>
          </a:p>
        </p:txBody>
      </p:sp>
      <p:cxnSp>
        <p:nvCxnSpPr>
          <p:cNvPr id="120" name="Google Shape;120;p15"/>
          <p:cNvCxnSpPr>
            <a:stCxn id="102" idx="3"/>
            <a:endCxn id="119" idx="6"/>
          </p:cNvCxnSpPr>
          <p:nvPr/>
        </p:nvCxnSpPr>
        <p:spPr>
          <a:xfrm flipH="1">
            <a:off x="1117234" y="3658828"/>
            <a:ext cx="2430300" cy="798900"/>
          </a:xfrm>
          <a:prstGeom prst="straightConnector1">
            <a:avLst/>
          </a:prstGeom>
          <a:noFill/>
          <a:ln cap="flat" cmpd="sng" w="28575">
            <a:solidFill>
              <a:schemeClr val="dk2"/>
            </a:solidFill>
            <a:prstDash val="solid"/>
            <a:round/>
            <a:headEnd len="med" w="med" type="none"/>
            <a:tailEnd len="med" w="med" type="none"/>
          </a:ln>
        </p:spPr>
      </p:cxnSp>
      <p:cxnSp>
        <p:nvCxnSpPr>
          <p:cNvPr id="121" name="Google Shape;121;p15"/>
          <p:cNvCxnSpPr>
            <a:stCxn id="119" idx="0"/>
            <a:endCxn id="118" idx="4"/>
          </p:cNvCxnSpPr>
          <p:nvPr/>
        </p:nvCxnSpPr>
        <p:spPr>
          <a:xfrm rot="10800000">
            <a:off x="796238" y="2158825"/>
            <a:ext cx="0" cy="197820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15"/>
          <p:cNvSpPr/>
          <p:nvPr/>
        </p:nvSpPr>
        <p:spPr>
          <a:xfrm>
            <a:off x="1366588" y="2266400"/>
            <a:ext cx="1920300" cy="270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a:t>Mutual influence rules i.e. how you adjust your opinion and network</a:t>
            </a:r>
            <a:endParaRPr/>
          </a:p>
        </p:txBody>
      </p:sp>
      <p:sp>
        <p:nvSpPr>
          <p:cNvPr id="123" name="Google Shape;123;p15"/>
          <p:cNvSpPr/>
          <p:nvPr/>
        </p:nvSpPr>
        <p:spPr>
          <a:xfrm>
            <a:off x="1416963" y="3120825"/>
            <a:ext cx="1869900" cy="11463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txBox="1"/>
          <p:nvPr/>
        </p:nvSpPr>
        <p:spPr>
          <a:xfrm>
            <a:off x="1230813" y="1416600"/>
            <a:ext cx="16068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Other agents and graph/network structure</a:t>
            </a:r>
            <a:endParaRPr>
              <a:latin typeface="Lato"/>
              <a:ea typeface="Lato"/>
              <a:cs typeface="Lato"/>
              <a:sym typeface="Lato"/>
            </a:endParaRPr>
          </a:p>
        </p:txBody>
      </p:sp>
      <p:sp>
        <p:nvSpPr>
          <p:cNvPr id="125" name="Google Shape;125;p15"/>
          <p:cNvSpPr txBox="1"/>
          <p:nvPr/>
        </p:nvSpPr>
        <p:spPr>
          <a:xfrm>
            <a:off x="6739263" y="2148000"/>
            <a:ext cx="10608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continuous</a:t>
            </a:r>
            <a:endParaRPr>
              <a:latin typeface="Lato"/>
              <a:ea typeface="Lato"/>
              <a:cs typeface="Lato"/>
              <a:sym typeface="Lato"/>
            </a:endParaRPr>
          </a:p>
        </p:txBody>
      </p:sp>
      <p:sp>
        <p:nvSpPr>
          <p:cNvPr id="126" name="Google Shape;126;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
        <p:nvSpPr>
          <p:cNvPr id="127" name="Google Shape;127;p15"/>
          <p:cNvSpPr txBox="1"/>
          <p:nvPr>
            <p:ph type="title"/>
          </p:nvPr>
        </p:nvSpPr>
        <p:spPr>
          <a:xfrm>
            <a:off x="727800" y="5605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How do opinion formation models 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pic>
        <p:nvPicPr>
          <p:cNvPr id="479" name="Google Shape;479;p42"/>
          <p:cNvPicPr preferRelativeResize="0"/>
          <p:nvPr/>
        </p:nvPicPr>
        <p:blipFill>
          <a:blip r:embed="rId3">
            <a:alphaModFix/>
          </a:blip>
          <a:stretch>
            <a:fillRect/>
          </a:stretch>
        </p:blipFill>
        <p:spPr>
          <a:xfrm>
            <a:off x="2152650" y="152400"/>
            <a:ext cx="4838701" cy="4838701"/>
          </a:xfrm>
          <a:prstGeom prst="rect">
            <a:avLst/>
          </a:prstGeom>
          <a:noFill/>
          <a:ln>
            <a:noFill/>
          </a:ln>
        </p:spPr>
      </p:pic>
      <p:sp>
        <p:nvSpPr>
          <p:cNvPr id="480" name="Google Shape;480;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4" name="Shape 484"/>
        <p:cNvGrpSpPr/>
        <p:nvPr/>
      </p:nvGrpSpPr>
      <p:grpSpPr>
        <a:xfrm>
          <a:off x="0" y="0"/>
          <a:ext cx="0" cy="0"/>
          <a:chOff x="0" y="0"/>
          <a:chExt cx="0" cy="0"/>
        </a:xfrm>
      </p:grpSpPr>
      <p:sp>
        <p:nvSpPr>
          <p:cNvPr id="485" name="Google Shape;485;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Implementation</a:t>
            </a:r>
            <a:endParaRPr/>
          </a:p>
        </p:txBody>
      </p:sp>
      <p:sp>
        <p:nvSpPr>
          <p:cNvPr id="486" name="Google Shape;486;p43"/>
          <p:cNvSpPr txBox="1"/>
          <p:nvPr/>
        </p:nvSpPr>
        <p:spPr>
          <a:xfrm>
            <a:off x="729450" y="1927550"/>
            <a:ext cx="6965400" cy="2831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Lato"/>
              <a:buAutoNum type="arabicPeriod"/>
            </a:pPr>
            <a:r>
              <a:rPr lang="de" sz="1500">
                <a:latin typeface="Lato"/>
                <a:ea typeface="Lato"/>
                <a:cs typeface="Lato"/>
                <a:sym typeface="Lato"/>
              </a:rPr>
              <a:t>Implement our own coevolution model </a:t>
            </a:r>
            <a:endParaRPr sz="1500">
              <a:latin typeface="Lato"/>
              <a:ea typeface="Lato"/>
              <a:cs typeface="Lato"/>
              <a:sym typeface="Lato"/>
            </a:endParaRPr>
          </a:p>
          <a:p>
            <a:pPr indent="0" lvl="0" marL="914400" rtl="0" algn="l">
              <a:lnSpc>
                <a:spcPct val="115000"/>
              </a:lnSpc>
              <a:spcBef>
                <a:spcPts val="0"/>
              </a:spcBef>
              <a:spcAft>
                <a:spcPts val="0"/>
              </a:spcAft>
              <a:buNone/>
            </a:pPr>
            <a:r>
              <a:rPr lang="de" sz="1500">
                <a:latin typeface="Lato"/>
                <a:ea typeface="Lato"/>
                <a:cs typeface="Lato"/>
                <a:sym typeface="Lato"/>
              </a:rPr>
              <a:t>→ compare it to the coevolution model of Holme and Newman (2006)</a:t>
            </a:r>
            <a:endParaRPr sz="1500">
              <a:latin typeface="Lato"/>
              <a:ea typeface="Lato"/>
              <a:cs typeface="Lato"/>
              <a:sym typeface="Lato"/>
            </a:endParaRPr>
          </a:p>
          <a:p>
            <a:pPr indent="-323850" lvl="0" marL="457200" rtl="0" algn="l">
              <a:lnSpc>
                <a:spcPct val="115000"/>
              </a:lnSpc>
              <a:spcBef>
                <a:spcPts val="1000"/>
              </a:spcBef>
              <a:spcAft>
                <a:spcPts val="0"/>
              </a:spcAft>
              <a:buSzPts val="1500"/>
              <a:buFont typeface="Lato"/>
              <a:buAutoNum type="arabicPeriod"/>
            </a:pPr>
            <a:r>
              <a:rPr lang="de" sz="1500">
                <a:latin typeface="Lato"/>
                <a:ea typeface="Lato"/>
                <a:cs typeface="Lato"/>
                <a:sym typeface="Lato"/>
              </a:rPr>
              <a:t>Implement our own WBT model</a:t>
            </a:r>
            <a:endParaRPr sz="1500">
              <a:latin typeface="Lato"/>
              <a:ea typeface="Lato"/>
              <a:cs typeface="Lato"/>
              <a:sym typeface="Lato"/>
            </a:endParaRPr>
          </a:p>
          <a:p>
            <a:pPr indent="0" lvl="0" marL="914400" rtl="0" algn="l">
              <a:lnSpc>
                <a:spcPct val="115000"/>
              </a:lnSpc>
              <a:spcBef>
                <a:spcPts val="0"/>
              </a:spcBef>
              <a:spcAft>
                <a:spcPts val="0"/>
              </a:spcAft>
              <a:buNone/>
            </a:pPr>
            <a:r>
              <a:rPr lang="de" sz="1500">
                <a:latin typeface="Lato"/>
                <a:ea typeface="Lato"/>
                <a:cs typeface="Lato"/>
                <a:sym typeface="Lato"/>
              </a:rPr>
              <a:t>→ compare to WBT model of Schweighofer et al. (2020)</a:t>
            </a:r>
            <a:endParaRPr sz="1500">
              <a:latin typeface="Lato"/>
              <a:ea typeface="Lato"/>
              <a:cs typeface="Lato"/>
              <a:sym typeface="Lato"/>
            </a:endParaRPr>
          </a:p>
          <a:p>
            <a:pPr indent="-323850" lvl="0" marL="457200" rtl="0" algn="l">
              <a:lnSpc>
                <a:spcPct val="115000"/>
              </a:lnSpc>
              <a:spcBef>
                <a:spcPts val="1000"/>
              </a:spcBef>
              <a:spcAft>
                <a:spcPts val="0"/>
              </a:spcAft>
              <a:buSzPts val="1500"/>
              <a:buFont typeface="Lato"/>
              <a:buAutoNum type="arabicPeriod"/>
            </a:pPr>
            <a:r>
              <a:rPr lang="de" sz="1500">
                <a:latin typeface="Lato"/>
                <a:ea typeface="Lato"/>
                <a:cs typeface="Lato"/>
                <a:sym typeface="Lato"/>
              </a:rPr>
              <a:t>Combine these two models to a generalized model</a:t>
            </a:r>
            <a:endParaRPr sz="1500">
              <a:latin typeface="Lato"/>
              <a:ea typeface="Lato"/>
              <a:cs typeface="Lato"/>
              <a:sym typeface="Lato"/>
            </a:endParaRPr>
          </a:p>
          <a:p>
            <a:pPr indent="0" lvl="0" marL="914400" rtl="0" algn="l">
              <a:lnSpc>
                <a:spcPct val="115000"/>
              </a:lnSpc>
              <a:spcBef>
                <a:spcPts val="0"/>
              </a:spcBef>
              <a:spcAft>
                <a:spcPts val="0"/>
              </a:spcAft>
              <a:buNone/>
            </a:pPr>
            <a:r>
              <a:t/>
            </a:r>
            <a:endParaRPr sz="1500">
              <a:latin typeface="Lato"/>
              <a:ea typeface="Lato"/>
              <a:cs typeface="Lato"/>
              <a:sym typeface="Lato"/>
            </a:endParaRPr>
          </a:p>
          <a:p>
            <a:pPr indent="0" lvl="0" marL="0" rtl="0" algn="l">
              <a:spcBef>
                <a:spcPts val="1600"/>
              </a:spcBef>
              <a:spcAft>
                <a:spcPts val="0"/>
              </a:spcAft>
              <a:buNone/>
            </a:pPr>
            <a:r>
              <a:t/>
            </a:r>
            <a:endParaRPr sz="1500">
              <a:latin typeface="Lato"/>
              <a:ea typeface="Lato"/>
              <a:cs typeface="Lato"/>
              <a:sym typeface="Lato"/>
            </a:endParaRPr>
          </a:p>
        </p:txBody>
      </p:sp>
      <p:sp>
        <p:nvSpPr>
          <p:cNvPr id="487" name="Google Shape;487;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1" name="Shape 491"/>
        <p:cNvGrpSpPr/>
        <p:nvPr/>
      </p:nvGrpSpPr>
      <p:grpSpPr>
        <a:xfrm>
          <a:off x="0" y="0"/>
          <a:ext cx="0" cy="0"/>
          <a:chOff x="0" y="0"/>
          <a:chExt cx="0" cy="0"/>
        </a:xfrm>
      </p:grpSpPr>
      <p:sp>
        <p:nvSpPr>
          <p:cNvPr id="492" name="Google Shape;492;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Model 2: Weighted Balance Theory</a:t>
            </a:r>
            <a:endParaRPr/>
          </a:p>
        </p:txBody>
      </p:sp>
      <p:sp>
        <p:nvSpPr>
          <p:cNvPr id="493" name="Google Shape;493;p44"/>
          <p:cNvSpPr txBox="1"/>
          <p:nvPr>
            <p:ph idx="1" type="body"/>
          </p:nvPr>
        </p:nvSpPr>
        <p:spPr>
          <a:xfrm>
            <a:off x="729450" y="2054075"/>
            <a:ext cx="7761600" cy="242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 sz="1400"/>
              <a:t>simultaneous emergence of opinion extremeness and issue constraint (</a:t>
            </a:r>
            <a:r>
              <a:rPr b="1" lang="de" sz="1400"/>
              <a:t>Hyperpolarization</a:t>
            </a:r>
            <a:r>
              <a:rPr lang="de" sz="1400"/>
              <a:t>)</a:t>
            </a:r>
            <a:endParaRPr sz="1400"/>
          </a:p>
          <a:p>
            <a:pPr indent="0" lvl="0" marL="457200" rtl="0" algn="l">
              <a:spcBef>
                <a:spcPts val="1000"/>
              </a:spcBef>
              <a:spcAft>
                <a:spcPts val="0"/>
              </a:spcAft>
              <a:buNone/>
            </a:pPr>
            <a:r>
              <a:rPr lang="de" sz="1400"/>
              <a:t>→ Two-party system, where all opinions are diametrically opposed</a:t>
            </a:r>
            <a:endParaRPr sz="1400"/>
          </a:p>
          <a:p>
            <a:pPr indent="0" lvl="0" marL="457200" rtl="0" algn="l">
              <a:spcBef>
                <a:spcPts val="1000"/>
              </a:spcBef>
              <a:spcAft>
                <a:spcPts val="0"/>
              </a:spcAft>
              <a:buNone/>
            </a:pPr>
            <a:r>
              <a:t/>
            </a:r>
            <a:endParaRPr sz="1400"/>
          </a:p>
          <a:p>
            <a:pPr indent="0" lvl="0" marL="457200" rtl="0" algn="l">
              <a:spcBef>
                <a:spcPts val="1000"/>
              </a:spcBef>
              <a:spcAft>
                <a:spcPts val="0"/>
              </a:spcAft>
              <a:buNone/>
            </a:pPr>
            <a:r>
              <a:t/>
            </a:r>
            <a:endParaRPr sz="1400"/>
          </a:p>
          <a:p>
            <a:pPr indent="0" lvl="0" marL="0" rtl="0" algn="l">
              <a:spcBef>
                <a:spcPts val="1000"/>
              </a:spcBef>
              <a:spcAft>
                <a:spcPts val="1600"/>
              </a:spcAft>
              <a:buNone/>
            </a:pPr>
            <a:r>
              <a:t/>
            </a:r>
            <a:endParaRPr/>
          </a:p>
        </p:txBody>
      </p:sp>
      <p:sp>
        <p:nvSpPr>
          <p:cNvPr id="494" name="Google Shape;494;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pic>
        <p:nvPicPr>
          <p:cNvPr id="499" name="Google Shape;499;p45"/>
          <p:cNvPicPr preferRelativeResize="0"/>
          <p:nvPr/>
        </p:nvPicPr>
        <p:blipFill>
          <a:blip r:embed="rId3">
            <a:alphaModFix/>
          </a:blip>
          <a:stretch>
            <a:fillRect/>
          </a:stretch>
        </p:blipFill>
        <p:spPr>
          <a:xfrm>
            <a:off x="152400" y="2006250"/>
            <a:ext cx="3824092" cy="2984850"/>
          </a:xfrm>
          <a:prstGeom prst="rect">
            <a:avLst/>
          </a:prstGeom>
          <a:noFill/>
          <a:ln>
            <a:noFill/>
          </a:ln>
        </p:spPr>
      </p:pic>
      <p:pic>
        <p:nvPicPr>
          <p:cNvPr id="500" name="Google Shape;500;p45"/>
          <p:cNvPicPr preferRelativeResize="0"/>
          <p:nvPr/>
        </p:nvPicPr>
        <p:blipFill>
          <a:blip r:embed="rId4">
            <a:alphaModFix/>
          </a:blip>
          <a:stretch>
            <a:fillRect/>
          </a:stretch>
        </p:blipFill>
        <p:spPr>
          <a:xfrm>
            <a:off x="5152175" y="1534225"/>
            <a:ext cx="3177225" cy="1906341"/>
          </a:xfrm>
          <a:prstGeom prst="rect">
            <a:avLst/>
          </a:prstGeom>
          <a:noFill/>
          <a:ln>
            <a:noFill/>
          </a:ln>
        </p:spPr>
      </p:pic>
      <p:sp>
        <p:nvSpPr>
          <p:cNvPr id="501" name="Google Shape;501;p45"/>
          <p:cNvSpPr/>
          <p:nvPr/>
        </p:nvSpPr>
        <p:spPr>
          <a:xfrm>
            <a:off x="342900" y="3125300"/>
            <a:ext cx="3771900" cy="7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45"/>
          <p:cNvPicPr preferRelativeResize="0"/>
          <p:nvPr/>
        </p:nvPicPr>
        <p:blipFill>
          <a:blip r:embed="rId5">
            <a:alphaModFix/>
          </a:blip>
          <a:stretch>
            <a:fillRect/>
          </a:stretch>
        </p:blipFill>
        <p:spPr>
          <a:xfrm>
            <a:off x="5152175" y="3168585"/>
            <a:ext cx="3177225" cy="1906340"/>
          </a:xfrm>
          <a:prstGeom prst="rect">
            <a:avLst/>
          </a:prstGeom>
          <a:noFill/>
          <a:ln>
            <a:noFill/>
          </a:ln>
        </p:spPr>
      </p:pic>
      <p:sp>
        <p:nvSpPr>
          <p:cNvPr id="503" name="Google Shape;503;p45"/>
          <p:cNvSpPr txBox="1"/>
          <p:nvPr/>
        </p:nvSpPr>
        <p:spPr>
          <a:xfrm>
            <a:off x="1498975" y="1930025"/>
            <a:ext cx="2253300" cy="2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Holme 2006</a:t>
            </a:r>
            <a:endParaRPr>
              <a:latin typeface="Lato"/>
              <a:ea typeface="Lato"/>
              <a:cs typeface="Lato"/>
              <a:sym typeface="Lato"/>
            </a:endParaRPr>
          </a:p>
        </p:txBody>
      </p:sp>
      <p:sp>
        <p:nvSpPr>
          <p:cNvPr id="504" name="Google Shape;504;p45"/>
          <p:cNvSpPr txBox="1"/>
          <p:nvPr/>
        </p:nvSpPr>
        <p:spPr>
          <a:xfrm>
            <a:off x="6064425" y="1015050"/>
            <a:ext cx="1920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Reproduced by us. N=320</a:t>
            </a:r>
            <a:endParaRPr>
              <a:latin typeface="Lato"/>
              <a:ea typeface="Lato"/>
              <a:cs typeface="Lato"/>
              <a:sym typeface="Lato"/>
            </a:endParaRPr>
          </a:p>
        </p:txBody>
      </p:sp>
      <p:pic>
        <p:nvPicPr>
          <p:cNvPr id="505" name="Google Shape;505;p45"/>
          <p:cNvPicPr preferRelativeResize="0"/>
          <p:nvPr/>
        </p:nvPicPr>
        <p:blipFill rotWithShape="1">
          <a:blip r:embed="rId6">
            <a:alphaModFix/>
          </a:blip>
          <a:srcRect b="0" l="0" r="0" t="9247"/>
          <a:stretch/>
        </p:blipFill>
        <p:spPr>
          <a:xfrm>
            <a:off x="384225" y="3875900"/>
            <a:ext cx="3592275" cy="976600"/>
          </a:xfrm>
          <a:prstGeom prst="rect">
            <a:avLst/>
          </a:prstGeom>
          <a:noFill/>
          <a:ln>
            <a:noFill/>
          </a:ln>
        </p:spPr>
      </p:pic>
      <p:sp>
        <p:nvSpPr>
          <p:cNvPr id="506" name="Google Shape;506;p4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Comparison of Results</a:t>
            </a:r>
            <a:endParaRPr/>
          </a:p>
        </p:txBody>
      </p:sp>
      <p:sp>
        <p:nvSpPr>
          <p:cNvPr id="507" name="Google Shape;507;p45"/>
          <p:cNvSpPr txBox="1"/>
          <p:nvPr/>
        </p:nvSpPr>
        <p:spPr>
          <a:xfrm>
            <a:off x="1000375" y="3237100"/>
            <a:ext cx="34743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Histograms of community sizes (avg)</a:t>
            </a:r>
            <a:endParaRPr>
              <a:latin typeface="Lato"/>
              <a:ea typeface="Lato"/>
              <a:cs typeface="Lato"/>
              <a:sym typeface="Lato"/>
            </a:endParaRPr>
          </a:p>
        </p:txBody>
      </p:sp>
      <p:sp>
        <p:nvSpPr>
          <p:cNvPr id="508" name="Google Shape;508;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2" name="Shape 512"/>
        <p:cNvGrpSpPr/>
        <p:nvPr/>
      </p:nvGrpSpPr>
      <p:grpSpPr>
        <a:xfrm>
          <a:off x="0" y="0"/>
          <a:ext cx="0" cy="0"/>
          <a:chOff x="0" y="0"/>
          <a:chExt cx="0" cy="0"/>
        </a:xfrm>
      </p:grpSpPr>
      <p:pic>
        <p:nvPicPr>
          <p:cNvPr id="513" name="Google Shape;513;p46"/>
          <p:cNvPicPr preferRelativeResize="0"/>
          <p:nvPr/>
        </p:nvPicPr>
        <p:blipFill>
          <a:blip r:embed="rId3">
            <a:alphaModFix/>
          </a:blip>
          <a:stretch>
            <a:fillRect/>
          </a:stretch>
        </p:blipFill>
        <p:spPr>
          <a:xfrm>
            <a:off x="152400" y="2006250"/>
            <a:ext cx="3824092" cy="2984850"/>
          </a:xfrm>
          <a:prstGeom prst="rect">
            <a:avLst/>
          </a:prstGeom>
          <a:noFill/>
          <a:ln>
            <a:noFill/>
          </a:ln>
        </p:spPr>
      </p:pic>
      <p:pic>
        <p:nvPicPr>
          <p:cNvPr id="514" name="Google Shape;514;p46"/>
          <p:cNvPicPr preferRelativeResize="0"/>
          <p:nvPr/>
        </p:nvPicPr>
        <p:blipFill>
          <a:blip r:embed="rId4">
            <a:alphaModFix/>
          </a:blip>
          <a:stretch>
            <a:fillRect/>
          </a:stretch>
        </p:blipFill>
        <p:spPr>
          <a:xfrm>
            <a:off x="5152175" y="1534225"/>
            <a:ext cx="3177225" cy="1906341"/>
          </a:xfrm>
          <a:prstGeom prst="rect">
            <a:avLst/>
          </a:prstGeom>
          <a:noFill/>
          <a:ln>
            <a:noFill/>
          </a:ln>
        </p:spPr>
      </p:pic>
      <p:sp>
        <p:nvSpPr>
          <p:cNvPr id="515" name="Google Shape;515;p46"/>
          <p:cNvSpPr/>
          <p:nvPr/>
        </p:nvSpPr>
        <p:spPr>
          <a:xfrm>
            <a:off x="342900" y="3125300"/>
            <a:ext cx="3771900" cy="7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46"/>
          <p:cNvPicPr preferRelativeResize="0"/>
          <p:nvPr/>
        </p:nvPicPr>
        <p:blipFill>
          <a:blip r:embed="rId5">
            <a:alphaModFix/>
          </a:blip>
          <a:stretch>
            <a:fillRect/>
          </a:stretch>
        </p:blipFill>
        <p:spPr>
          <a:xfrm>
            <a:off x="5152175" y="3168585"/>
            <a:ext cx="3177225" cy="1906340"/>
          </a:xfrm>
          <a:prstGeom prst="rect">
            <a:avLst/>
          </a:prstGeom>
          <a:noFill/>
          <a:ln>
            <a:noFill/>
          </a:ln>
        </p:spPr>
      </p:pic>
      <p:sp>
        <p:nvSpPr>
          <p:cNvPr id="517" name="Google Shape;517;p46"/>
          <p:cNvSpPr txBox="1"/>
          <p:nvPr/>
        </p:nvSpPr>
        <p:spPr>
          <a:xfrm>
            <a:off x="1498975" y="1930025"/>
            <a:ext cx="2253300" cy="2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Holme 2006</a:t>
            </a:r>
            <a:endParaRPr>
              <a:latin typeface="Lato"/>
              <a:ea typeface="Lato"/>
              <a:cs typeface="Lato"/>
              <a:sym typeface="Lato"/>
            </a:endParaRPr>
          </a:p>
        </p:txBody>
      </p:sp>
      <p:sp>
        <p:nvSpPr>
          <p:cNvPr id="518" name="Google Shape;518;p46"/>
          <p:cNvSpPr txBox="1"/>
          <p:nvPr/>
        </p:nvSpPr>
        <p:spPr>
          <a:xfrm>
            <a:off x="6084025" y="1126675"/>
            <a:ext cx="1920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Reproduced by us</a:t>
            </a:r>
            <a:endParaRPr>
              <a:latin typeface="Lato"/>
              <a:ea typeface="Lato"/>
              <a:cs typeface="Lato"/>
              <a:sym typeface="Lato"/>
            </a:endParaRPr>
          </a:p>
        </p:txBody>
      </p:sp>
      <p:pic>
        <p:nvPicPr>
          <p:cNvPr id="519" name="Google Shape;519;p46"/>
          <p:cNvPicPr preferRelativeResize="0"/>
          <p:nvPr/>
        </p:nvPicPr>
        <p:blipFill rotWithShape="1">
          <a:blip r:embed="rId6">
            <a:alphaModFix/>
          </a:blip>
          <a:srcRect b="0" l="0" r="0" t="9247"/>
          <a:stretch/>
        </p:blipFill>
        <p:spPr>
          <a:xfrm>
            <a:off x="384225" y="3875900"/>
            <a:ext cx="3592275" cy="976600"/>
          </a:xfrm>
          <a:prstGeom prst="rect">
            <a:avLst/>
          </a:prstGeom>
          <a:noFill/>
          <a:ln>
            <a:noFill/>
          </a:ln>
        </p:spPr>
      </p:pic>
      <p:sp>
        <p:nvSpPr>
          <p:cNvPr id="520" name="Google Shape;520;p46"/>
          <p:cNvSpPr/>
          <p:nvPr/>
        </p:nvSpPr>
        <p:spPr>
          <a:xfrm>
            <a:off x="217075" y="1594950"/>
            <a:ext cx="8380500" cy="1623000"/>
          </a:xfrm>
          <a:prstGeom prst="rect">
            <a:avLst/>
          </a:prstGeom>
          <a:solidFill>
            <a:srgbClr val="FFFFFF">
              <a:alpha val="8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txBox="1"/>
          <p:nvPr/>
        </p:nvSpPr>
        <p:spPr>
          <a:xfrm rot="-241691">
            <a:off x="1326063" y="2252826"/>
            <a:ext cx="6162524" cy="469162"/>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500">
                <a:latin typeface="Lato"/>
                <a:ea typeface="Lato"/>
                <a:cs typeface="Lato"/>
                <a:sym typeface="Lato"/>
              </a:rPr>
              <a:t>Random graph with giant component (almost entire graph connected)</a:t>
            </a:r>
            <a:endParaRPr b="1" sz="1500">
              <a:latin typeface="Lato"/>
              <a:ea typeface="Lato"/>
              <a:cs typeface="Lato"/>
              <a:sym typeface="Lato"/>
            </a:endParaRPr>
          </a:p>
        </p:txBody>
      </p:sp>
      <p:sp>
        <p:nvSpPr>
          <p:cNvPr id="522" name="Google Shape;522;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pic>
        <p:nvPicPr>
          <p:cNvPr id="527" name="Google Shape;527;p47"/>
          <p:cNvPicPr preferRelativeResize="0"/>
          <p:nvPr/>
        </p:nvPicPr>
        <p:blipFill>
          <a:blip r:embed="rId3">
            <a:alphaModFix/>
          </a:blip>
          <a:stretch>
            <a:fillRect/>
          </a:stretch>
        </p:blipFill>
        <p:spPr>
          <a:xfrm>
            <a:off x="152400" y="2006250"/>
            <a:ext cx="3824092" cy="2984850"/>
          </a:xfrm>
          <a:prstGeom prst="rect">
            <a:avLst/>
          </a:prstGeom>
          <a:noFill/>
          <a:ln>
            <a:noFill/>
          </a:ln>
        </p:spPr>
      </p:pic>
      <p:pic>
        <p:nvPicPr>
          <p:cNvPr id="528" name="Google Shape;528;p47"/>
          <p:cNvPicPr preferRelativeResize="0"/>
          <p:nvPr/>
        </p:nvPicPr>
        <p:blipFill>
          <a:blip r:embed="rId4">
            <a:alphaModFix/>
          </a:blip>
          <a:stretch>
            <a:fillRect/>
          </a:stretch>
        </p:blipFill>
        <p:spPr>
          <a:xfrm>
            <a:off x="5152175" y="1534225"/>
            <a:ext cx="3177225" cy="1906341"/>
          </a:xfrm>
          <a:prstGeom prst="rect">
            <a:avLst/>
          </a:prstGeom>
          <a:noFill/>
          <a:ln>
            <a:noFill/>
          </a:ln>
        </p:spPr>
      </p:pic>
      <p:sp>
        <p:nvSpPr>
          <p:cNvPr id="529" name="Google Shape;529;p47"/>
          <p:cNvSpPr/>
          <p:nvPr/>
        </p:nvSpPr>
        <p:spPr>
          <a:xfrm>
            <a:off x="342900" y="3125300"/>
            <a:ext cx="3771900" cy="7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47"/>
          <p:cNvPicPr preferRelativeResize="0"/>
          <p:nvPr/>
        </p:nvPicPr>
        <p:blipFill>
          <a:blip r:embed="rId5">
            <a:alphaModFix/>
          </a:blip>
          <a:stretch>
            <a:fillRect/>
          </a:stretch>
        </p:blipFill>
        <p:spPr>
          <a:xfrm>
            <a:off x="5152175" y="3168585"/>
            <a:ext cx="3177225" cy="1906340"/>
          </a:xfrm>
          <a:prstGeom prst="rect">
            <a:avLst/>
          </a:prstGeom>
          <a:noFill/>
          <a:ln>
            <a:noFill/>
          </a:ln>
        </p:spPr>
      </p:pic>
      <p:sp>
        <p:nvSpPr>
          <p:cNvPr id="531" name="Google Shape;531;p47"/>
          <p:cNvSpPr txBox="1"/>
          <p:nvPr/>
        </p:nvSpPr>
        <p:spPr>
          <a:xfrm>
            <a:off x="1498975" y="1930025"/>
            <a:ext cx="2253300" cy="2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Holme 2006</a:t>
            </a:r>
            <a:endParaRPr>
              <a:latin typeface="Lato"/>
              <a:ea typeface="Lato"/>
              <a:cs typeface="Lato"/>
              <a:sym typeface="Lato"/>
            </a:endParaRPr>
          </a:p>
        </p:txBody>
      </p:sp>
      <p:sp>
        <p:nvSpPr>
          <p:cNvPr id="532" name="Google Shape;532;p47"/>
          <p:cNvSpPr txBox="1"/>
          <p:nvPr/>
        </p:nvSpPr>
        <p:spPr>
          <a:xfrm>
            <a:off x="6084025" y="1126675"/>
            <a:ext cx="1920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Reproduced by us</a:t>
            </a:r>
            <a:endParaRPr>
              <a:latin typeface="Lato"/>
              <a:ea typeface="Lato"/>
              <a:cs typeface="Lato"/>
              <a:sym typeface="Lato"/>
            </a:endParaRPr>
          </a:p>
        </p:txBody>
      </p:sp>
      <p:pic>
        <p:nvPicPr>
          <p:cNvPr id="533" name="Google Shape;533;p47"/>
          <p:cNvPicPr preferRelativeResize="0"/>
          <p:nvPr/>
        </p:nvPicPr>
        <p:blipFill rotWithShape="1">
          <a:blip r:embed="rId6">
            <a:alphaModFix/>
          </a:blip>
          <a:srcRect b="0" l="0" r="0" t="9247"/>
          <a:stretch/>
        </p:blipFill>
        <p:spPr>
          <a:xfrm>
            <a:off x="384225" y="3875900"/>
            <a:ext cx="3592275" cy="976600"/>
          </a:xfrm>
          <a:prstGeom prst="rect">
            <a:avLst/>
          </a:prstGeom>
          <a:noFill/>
          <a:ln>
            <a:noFill/>
          </a:ln>
        </p:spPr>
      </p:pic>
      <p:sp>
        <p:nvSpPr>
          <p:cNvPr id="534" name="Google Shape;534;p47"/>
          <p:cNvSpPr/>
          <p:nvPr/>
        </p:nvSpPr>
        <p:spPr>
          <a:xfrm>
            <a:off x="217075" y="1594950"/>
            <a:ext cx="8380500" cy="3480000"/>
          </a:xfrm>
          <a:prstGeom prst="rect">
            <a:avLst/>
          </a:prstGeom>
          <a:solidFill>
            <a:srgbClr val="FFFFFF">
              <a:alpha val="8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txBox="1"/>
          <p:nvPr/>
        </p:nvSpPr>
        <p:spPr>
          <a:xfrm rot="-492198">
            <a:off x="2499401" y="2240653"/>
            <a:ext cx="3420802" cy="469194"/>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500">
                <a:latin typeface="Lato"/>
                <a:ea typeface="Lato"/>
                <a:cs typeface="Lato"/>
                <a:sym typeface="Lato"/>
              </a:rPr>
              <a:t>Random graph with giant component</a:t>
            </a:r>
            <a:endParaRPr b="1" sz="1500">
              <a:latin typeface="Lato"/>
              <a:ea typeface="Lato"/>
              <a:cs typeface="Lato"/>
              <a:sym typeface="Lato"/>
            </a:endParaRPr>
          </a:p>
        </p:txBody>
      </p:sp>
      <p:sp>
        <p:nvSpPr>
          <p:cNvPr id="536" name="Google Shape;536;p47"/>
          <p:cNvSpPr txBox="1"/>
          <p:nvPr/>
        </p:nvSpPr>
        <p:spPr>
          <a:xfrm rot="-430148">
            <a:off x="2800891" y="3922497"/>
            <a:ext cx="3865420" cy="469223"/>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500">
                <a:latin typeface="Lato"/>
                <a:ea typeface="Lato"/>
                <a:cs typeface="Lato"/>
                <a:sym typeface="Lato"/>
              </a:rPr>
              <a:t>random assignment on K colors to N slots</a:t>
            </a:r>
            <a:endParaRPr b="1" sz="1500">
              <a:latin typeface="Lato"/>
              <a:ea typeface="Lato"/>
              <a:cs typeface="Lato"/>
              <a:sym typeface="Lato"/>
            </a:endParaRPr>
          </a:p>
        </p:txBody>
      </p:sp>
      <p:sp>
        <p:nvSpPr>
          <p:cNvPr id="537" name="Google Shape;537;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1" name="Shape 541"/>
        <p:cNvGrpSpPr/>
        <p:nvPr/>
      </p:nvGrpSpPr>
      <p:grpSpPr>
        <a:xfrm>
          <a:off x="0" y="0"/>
          <a:ext cx="0" cy="0"/>
          <a:chOff x="0" y="0"/>
          <a:chExt cx="0" cy="0"/>
        </a:xfrm>
      </p:grpSpPr>
      <p:sp>
        <p:nvSpPr>
          <p:cNvPr id="542" name="Google Shape;542;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Model 2: Weighted Balance Theory</a:t>
            </a:r>
            <a:endParaRPr/>
          </a:p>
        </p:txBody>
      </p:sp>
      <p:sp>
        <p:nvSpPr>
          <p:cNvPr id="543" name="Google Shape;543;p48"/>
          <p:cNvSpPr txBox="1"/>
          <p:nvPr>
            <p:ph idx="1" type="body"/>
          </p:nvPr>
        </p:nvSpPr>
        <p:spPr>
          <a:xfrm>
            <a:off x="729450" y="2054075"/>
            <a:ext cx="7761600" cy="242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 sz="1400"/>
              <a:t>simultaneous emergence of opinion extremeness and issue constraint (</a:t>
            </a:r>
            <a:r>
              <a:rPr b="1" lang="de" sz="1400"/>
              <a:t>Hyperpolarization</a:t>
            </a:r>
            <a:r>
              <a:rPr lang="de" sz="1400"/>
              <a:t>)</a:t>
            </a:r>
            <a:endParaRPr sz="1400"/>
          </a:p>
          <a:p>
            <a:pPr indent="0" lvl="0" marL="457200" rtl="0" algn="l">
              <a:spcBef>
                <a:spcPts val="1000"/>
              </a:spcBef>
              <a:spcAft>
                <a:spcPts val="0"/>
              </a:spcAft>
              <a:buNone/>
            </a:pPr>
            <a:r>
              <a:rPr lang="de" sz="1400"/>
              <a:t>→ Two-party system </a:t>
            </a:r>
            <a:endParaRPr sz="1400"/>
          </a:p>
          <a:p>
            <a:pPr indent="-317500" lvl="0" marL="457200" rtl="0" algn="l">
              <a:spcBef>
                <a:spcPts val="1000"/>
              </a:spcBef>
              <a:spcAft>
                <a:spcPts val="0"/>
              </a:spcAft>
              <a:buSzPts val="1400"/>
              <a:buChar char="-"/>
            </a:pPr>
            <a:r>
              <a:rPr lang="de" sz="1400"/>
              <a:t>Multi-</a:t>
            </a:r>
            <a:r>
              <a:rPr lang="de" sz="1400"/>
              <a:t>dimensional</a:t>
            </a:r>
            <a:r>
              <a:rPr lang="de" sz="1400"/>
              <a:t> opinion vectors with values within [-1,+1]</a:t>
            </a:r>
            <a:endParaRPr sz="1400"/>
          </a:p>
          <a:p>
            <a:pPr indent="-317500" lvl="0" marL="457200" rtl="0" algn="l">
              <a:spcBef>
                <a:spcPts val="1000"/>
              </a:spcBef>
              <a:spcAft>
                <a:spcPts val="0"/>
              </a:spcAft>
              <a:buSzPts val="1400"/>
              <a:buChar char="-"/>
            </a:pPr>
            <a:r>
              <a:rPr lang="de" sz="1400"/>
              <a:t>Interpersonal attitudes within [-1,+1]  weighted with sigmoid-function</a:t>
            </a:r>
            <a:r>
              <a:rPr lang="de" sz="1400"/>
              <a:t> and parameter e</a:t>
            </a:r>
            <a:endParaRPr sz="1400"/>
          </a:p>
          <a:p>
            <a:pPr indent="0" lvl="0" marL="457200" rtl="0" algn="l">
              <a:spcBef>
                <a:spcPts val="1000"/>
              </a:spcBef>
              <a:spcAft>
                <a:spcPts val="0"/>
              </a:spcAft>
              <a:buNone/>
            </a:pPr>
            <a:r>
              <a:rPr lang="de" sz="1400"/>
              <a:t>→</a:t>
            </a:r>
            <a:r>
              <a:rPr b="1" lang="de" sz="1400"/>
              <a:t> evaluative extremeness </a:t>
            </a:r>
            <a:r>
              <a:rPr lang="de" sz="1400"/>
              <a:t>(</a:t>
            </a:r>
            <a:r>
              <a:rPr lang="de" sz="1400"/>
              <a:t>Backfire-Effect,</a:t>
            </a:r>
            <a:r>
              <a:rPr lang="de" sz="1400"/>
              <a:t> convergence of like-minded agents) </a:t>
            </a:r>
            <a:endParaRPr sz="1400"/>
          </a:p>
          <a:p>
            <a:pPr indent="0" lvl="0" marL="0" rtl="0" algn="l">
              <a:spcBef>
                <a:spcPts val="1000"/>
              </a:spcBef>
              <a:spcAft>
                <a:spcPts val="1600"/>
              </a:spcAft>
              <a:buNone/>
            </a:pPr>
            <a:r>
              <a:t/>
            </a:r>
            <a:endParaRPr/>
          </a:p>
        </p:txBody>
      </p:sp>
      <p:sp>
        <p:nvSpPr>
          <p:cNvPr id="544" name="Google Shape;544;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8" name="Shape 548"/>
        <p:cNvGrpSpPr/>
        <p:nvPr/>
      </p:nvGrpSpPr>
      <p:grpSpPr>
        <a:xfrm>
          <a:off x="0" y="0"/>
          <a:ext cx="0" cy="0"/>
          <a:chOff x="0" y="0"/>
          <a:chExt cx="0" cy="0"/>
        </a:xfrm>
      </p:grpSpPr>
      <p:sp>
        <p:nvSpPr>
          <p:cNvPr id="549" name="Google Shape;549;p4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Bots in </a:t>
            </a:r>
            <a:r>
              <a:rPr lang="de"/>
              <a:t>static</a:t>
            </a:r>
            <a:r>
              <a:rPr lang="de"/>
              <a:t> </a:t>
            </a:r>
            <a:r>
              <a:rPr lang="de"/>
              <a:t>Barabási–Albert graph (e=0)</a:t>
            </a:r>
            <a:endParaRPr sz="2300">
              <a:solidFill>
                <a:srgbClr val="000000"/>
              </a:solidFill>
              <a:latin typeface="Arial"/>
              <a:ea typeface="Arial"/>
              <a:cs typeface="Arial"/>
              <a:sym typeface="Arial"/>
            </a:endParaRPr>
          </a:p>
          <a:p>
            <a:pPr indent="0" lvl="0" marL="0" rtl="0" algn="l">
              <a:spcBef>
                <a:spcPts val="0"/>
              </a:spcBef>
              <a:spcAft>
                <a:spcPts val="0"/>
              </a:spcAft>
              <a:buNone/>
            </a:pPr>
            <a:r>
              <a:rPr lang="de"/>
              <a:t> </a:t>
            </a:r>
            <a:endParaRPr/>
          </a:p>
        </p:txBody>
      </p:sp>
      <p:sp>
        <p:nvSpPr>
          <p:cNvPr id="550" name="Google Shape;550;p49"/>
          <p:cNvSpPr txBox="1"/>
          <p:nvPr/>
        </p:nvSpPr>
        <p:spPr>
          <a:xfrm>
            <a:off x="1212799" y="1709425"/>
            <a:ext cx="6330000" cy="3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551" name="Google Shape;551;p49"/>
          <p:cNvPicPr preferRelativeResize="0"/>
          <p:nvPr/>
        </p:nvPicPr>
        <p:blipFill>
          <a:blip r:embed="rId3">
            <a:alphaModFix/>
          </a:blip>
          <a:stretch>
            <a:fillRect/>
          </a:stretch>
        </p:blipFill>
        <p:spPr>
          <a:xfrm>
            <a:off x="212325" y="2369411"/>
            <a:ext cx="2721179" cy="2570401"/>
          </a:xfrm>
          <a:prstGeom prst="rect">
            <a:avLst/>
          </a:prstGeom>
          <a:noFill/>
          <a:ln cap="flat" cmpd="sng" w="9525">
            <a:solidFill>
              <a:srgbClr val="000000"/>
            </a:solidFill>
            <a:prstDash val="solid"/>
            <a:round/>
            <a:headEnd len="sm" w="sm" type="none"/>
            <a:tailEnd len="sm" w="sm" type="none"/>
          </a:ln>
        </p:spPr>
      </p:pic>
      <p:pic>
        <p:nvPicPr>
          <p:cNvPr id="552" name="Google Shape;552;p49"/>
          <p:cNvPicPr preferRelativeResize="0"/>
          <p:nvPr/>
        </p:nvPicPr>
        <p:blipFill>
          <a:blip r:embed="rId4">
            <a:alphaModFix/>
          </a:blip>
          <a:stretch>
            <a:fillRect/>
          </a:stretch>
        </p:blipFill>
        <p:spPr>
          <a:xfrm>
            <a:off x="6087245" y="2369432"/>
            <a:ext cx="2721179" cy="2570381"/>
          </a:xfrm>
          <a:prstGeom prst="rect">
            <a:avLst/>
          </a:prstGeom>
          <a:noFill/>
          <a:ln cap="flat" cmpd="sng" w="9525">
            <a:solidFill>
              <a:srgbClr val="000000"/>
            </a:solidFill>
            <a:prstDash val="solid"/>
            <a:round/>
            <a:headEnd len="sm" w="sm" type="none"/>
            <a:tailEnd len="sm" w="sm" type="none"/>
          </a:ln>
        </p:spPr>
      </p:pic>
      <p:pic>
        <p:nvPicPr>
          <p:cNvPr id="553" name="Google Shape;553;p49"/>
          <p:cNvPicPr preferRelativeResize="0"/>
          <p:nvPr/>
        </p:nvPicPr>
        <p:blipFill>
          <a:blip r:embed="rId5">
            <a:alphaModFix/>
          </a:blip>
          <a:stretch>
            <a:fillRect/>
          </a:stretch>
        </p:blipFill>
        <p:spPr>
          <a:xfrm>
            <a:off x="3145870" y="2369404"/>
            <a:ext cx="2721179" cy="2570408"/>
          </a:xfrm>
          <a:prstGeom prst="rect">
            <a:avLst/>
          </a:prstGeom>
          <a:noFill/>
          <a:ln cap="flat" cmpd="sng" w="9525">
            <a:solidFill>
              <a:srgbClr val="000000"/>
            </a:solidFill>
            <a:prstDash val="solid"/>
            <a:round/>
            <a:headEnd len="sm" w="sm" type="none"/>
            <a:tailEnd len="sm" w="sm" type="none"/>
          </a:ln>
        </p:spPr>
      </p:pic>
      <p:sp>
        <p:nvSpPr>
          <p:cNvPr id="554" name="Google Shape;554;p49"/>
          <p:cNvSpPr txBox="1"/>
          <p:nvPr/>
        </p:nvSpPr>
        <p:spPr>
          <a:xfrm>
            <a:off x="280373" y="2040123"/>
            <a:ext cx="27537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50 bots in least connected</a:t>
            </a:r>
            <a:r>
              <a:rPr lang="de">
                <a:latin typeface="Lato"/>
                <a:ea typeface="Lato"/>
                <a:cs typeface="Lato"/>
                <a:sym typeface="Lato"/>
              </a:rPr>
              <a:t> </a:t>
            </a:r>
            <a:r>
              <a:rPr lang="de">
                <a:latin typeface="Lato"/>
                <a:ea typeface="Lato"/>
                <a:cs typeface="Lato"/>
                <a:sym typeface="Lato"/>
              </a:rPr>
              <a:t>nodes</a:t>
            </a:r>
            <a:endParaRPr>
              <a:latin typeface="Lato"/>
              <a:ea typeface="Lato"/>
              <a:cs typeface="Lato"/>
              <a:sym typeface="Lato"/>
            </a:endParaRPr>
          </a:p>
        </p:txBody>
      </p:sp>
      <p:sp>
        <p:nvSpPr>
          <p:cNvPr id="555" name="Google Shape;555;p49"/>
          <p:cNvSpPr txBox="1"/>
          <p:nvPr/>
        </p:nvSpPr>
        <p:spPr>
          <a:xfrm>
            <a:off x="6054764" y="2043999"/>
            <a:ext cx="27537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50 bots in most connected nodes</a:t>
            </a:r>
            <a:endParaRPr>
              <a:latin typeface="Lato"/>
              <a:ea typeface="Lato"/>
              <a:cs typeface="Lato"/>
              <a:sym typeface="Lato"/>
            </a:endParaRPr>
          </a:p>
        </p:txBody>
      </p:sp>
      <p:sp>
        <p:nvSpPr>
          <p:cNvPr id="556" name="Google Shape;556;p49"/>
          <p:cNvSpPr txBox="1"/>
          <p:nvPr/>
        </p:nvSpPr>
        <p:spPr>
          <a:xfrm>
            <a:off x="3129627" y="2040123"/>
            <a:ext cx="27537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         </a:t>
            </a:r>
            <a:r>
              <a:rPr lang="de">
                <a:latin typeface="Lato"/>
                <a:ea typeface="Lato"/>
                <a:cs typeface="Lato"/>
                <a:sym typeface="Lato"/>
              </a:rPr>
              <a:t>50 bots in random nodes</a:t>
            </a:r>
            <a:endParaRPr>
              <a:latin typeface="Lato"/>
              <a:ea typeface="Lato"/>
              <a:cs typeface="Lato"/>
              <a:sym typeface="Lato"/>
            </a:endParaRPr>
          </a:p>
        </p:txBody>
      </p:sp>
      <p:sp>
        <p:nvSpPr>
          <p:cNvPr id="557" name="Google Shape;557;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p5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Bots in static Barabási–Albert graph (e=0)</a:t>
            </a:r>
            <a:endParaRPr sz="2300">
              <a:solidFill>
                <a:srgbClr val="000000"/>
              </a:solidFill>
              <a:latin typeface="Arial"/>
              <a:ea typeface="Arial"/>
              <a:cs typeface="Arial"/>
              <a:sym typeface="Arial"/>
            </a:endParaRPr>
          </a:p>
          <a:p>
            <a:pPr indent="0" lvl="0" marL="0" rtl="0" algn="l">
              <a:spcBef>
                <a:spcPts val="0"/>
              </a:spcBef>
              <a:spcAft>
                <a:spcPts val="0"/>
              </a:spcAft>
              <a:buNone/>
            </a:pPr>
            <a:r>
              <a:rPr lang="de"/>
              <a:t> </a:t>
            </a:r>
            <a:endParaRPr/>
          </a:p>
          <a:p>
            <a:pPr indent="0" lvl="0" marL="0" rtl="0" algn="l">
              <a:spcBef>
                <a:spcPts val="0"/>
              </a:spcBef>
              <a:spcAft>
                <a:spcPts val="0"/>
              </a:spcAft>
              <a:buNone/>
            </a:pPr>
            <a:r>
              <a:t/>
            </a:r>
            <a:endParaRPr/>
          </a:p>
        </p:txBody>
      </p:sp>
      <p:pic>
        <p:nvPicPr>
          <p:cNvPr id="563" name="Google Shape;563;p50"/>
          <p:cNvPicPr preferRelativeResize="0"/>
          <p:nvPr/>
        </p:nvPicPr>
        <p:blipFill>
          <a:blip r:embed="rId3">
            <a:alphaModFix/>
          </a:blip>
          <a:stretch>
            <a:fillRect/>
          </a:stretch>
        </p:blipFill>
        <p:spPr>
          <a:xfrm>
            <a:off x="3055425" y="2212850"/>
            <a:ext cx="2995525" cy="2246650"/>
          </a:xfrm>
          <a:prstGeom prst="rect">
            <a:avLst/>
          </a:prstGeom>
          <a:noFill/>
          <a:ln>
            <a:noFill/>
          </a:ln>
        </p:spPr>
      </p:pic>
      <p:pic>
        <p:nvPicPr>
          <p:cNvPr id="564" name="Google Shape;564;p50"/>
          <p:cNvPicPr preferRelativeResize="0"/>
          <p:nvPr/>
        </p:nvPicPr>
        <p:blipFill>
          <a:blip r:embed="rId4">
            <a:alphaModFix/>
          </a:blip>
          <a:stretch>
            <a:fillRect/>
          </a:stretch>
        </p:blipFill>
        <p:spPr>
          <a:xfrm>
            <a:off x="73025" y="2190800"/>
            <a:ext cx="3054350" cy="2290750"/>
          </a:xfrm>
          <a:prstGeom prst="rect">
            <a:avLst/>
          </a:prstGeom>
          <a:noFill/>
          <a:ln>
            <a:noFill/>
          </a:ln>
        </p:spPr>
      </p:pic>
      <p:pic>
        <p:nvPicPr>
          <p:cNvPr id="565" name="Google Shape;565;p50"/>
          <p:cNvPicPr preferRelativeResize="0"/>
          <p:nvPr/>
        </p:nvPicPr>
        <p:blipFill>
          <a:blip r:embed="rId5">
            <a:alphaModFix/>
          </a:blip>
          <a:stretch>
            <a:fillRect/>
          </a:stretch>
        </p:blipFill>
        <p:spPr>
          <a:xfrm>
            <a:off x="6099175" y="2212857"/>
            <a:ext cx="2995525" cy="2246644"/>
          </a:xfrm>
          <a:prstGeom prst="rect">
            <a:avLst/>
          </a:prstGeom>
          <a:noFill/>
          <a:ln>
            <a:noFill/>
          </a:ln>
        </p:spPr>
      </p:pic>
      <p:sp>
        <p:nvSpPr>
          <p:cNvPr id="566" name="Google Shape;566;p50"/>
          <p:cNvSpPr txBox="1"/>
          <p:nvPr/>
        </p:nvSpPr>
        <p:spPr>
          <a:xfrm>
            <a:off x="409375" y="2133250"/>
            <a:ext cx="2794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bots in least connected nodes</a:t>
            </a:r>
            <a:endParaRPr>
              <a:latin typeface="Lato"/>
              <a:ea typeface="Lato"/>
              <a:cs typeface="Lato"/>
              <a:sym typeface="Lato"/>
            </a:endParaRPr>
          </a:p>
        </p:txBody>
      </p:sp>
      <p:sp>
        <p:nvSpPr>
          <p:cNvPr id="567" name="Google Shape;567;p50"/>
          <p:cNvSpPr txBox="1"/>
          <p:nvPr/>
        </p:nvSpPr>
        <p:spPr>
          <a:xfrm>
            <a:off x="3790150" y="2114600"/>
            <a:ext cx="2794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bots in random nodes</a:t>
            </a:r>
            <a:endParaRPr>
              <a:latin typeface="Lato"/>
              <a:ea typeface="Lato"/>
              <a:cs typeface="Lato"/>
              <a:sym typeface="Lato"/>
            </a:endParaRPr>
          </a:p>
        </p:txBody>
      </p:sp>
      <p:sp>
        <p:nvSpPr>
          <p:cNvPr id="568" name="Google Shape;568;p50"/>
          <p:cNvSpPr txBox="1"/>
          <p:nvPr/>
        </p:nvSpPr>
        <p:spPr>
          <a:xfrm>
            <a:off x="6376700" y="2114600"/>
            <a:ext cx="2794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bots in most connected nodes</a:t>
            </a:r>
            <a:endParaRPr>
              <a:latin typeface="Lato"/>
              <a:ea typeface="Lato"/>
              <a:cs typeface="Lato"/>
              <a:sym typeface="Lato"/>
            </a:endParaRPr>
          </a:p>
        </p:txBody>
      </p:sp>
      <p:sp>
        <p:nvSpPr>
          <p:cNvPr id="569" name="Google Shape;569;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 name="Shape 573"/>
        <p:cNvGrpSpPr/>
        <p:nvPr/>
      </p:nvGrpSpPr>
      <p:grpSpPr>
        <a:xfrm>
          <a:off x="0" y="0"/>
          <a:ext cx="0" cy="0"/>
          <a:chOff x="0" y="0"/>
          <a:chExt cx="0" cy="0"/>
        </a:xfrm>
      </p:grpSpPr>
      <p:sp>
        <p:nvSpPr>
          <p:cNvPr id="574" name="Google Shape;574;p51"/>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 sz="1350">
                <a:solidFill>
                  <a:srgbClr val="000000"/>
                </a:solidFill>
                <a:latin typeface="Arial"/>
                <a:ea typeface="Arial"/>
                <a:cs typeface="Arial"/>
                <a:sym typeface="Arial"/>
              </a:rPr>
              <a:t>General Model,N= 250,D= 3,e= 0.3,α= 0.3,φ= 0.45,ε(N,D,z) = 0.3.</a:t>
            </a:r>
            <a:endParaRPr/>
          </a:p>
        </p:txBody>
      </p:sp>
      <p:pic>
        <p:nvPicPr>
          <p:cNvPr id="575" name="Google Shape;575;p51"/>
          <p:cNvPicPr preferRelativeResize="0"/>
          <p:nvPr/>
        </p:nvPicPr>
        <p:blipFill>
          <a:blip r:embed="rId3">
            <a:alphaModFix/>
          </a:blip>
          <a:stretch>
            <a:fillRect/>
          </a:stretch>
        </p:blipFill>
        <p:spPr>
          <a:xfrm>
            <a:off x="0" y="591750"/>
            <a:ext cx="6382206" cy="2965850"/>
          </a:xfrm>
          <a:prstGeom prst="rect">
            <a:avLst/>
          </a:prstGeom>
          <a:noFill/>
          <a:ln>
            <a:noFill/>
          </a:ln>
        </p:spPr>
      </p:pic>
      <p:pic>
        <p:nvPicPr>
          <p:cNvPr id="576" name="Google Shape;576;p51"/>
          <p:cNvPicPr preferRelativeResize="0"/>
          <p:nvPr/>
        </p:nvPicPr>
        <p:blipFill>
          <a:blip r:embed="rId4">
            <a:alphaModFix/>
          </a:blip>
          <a:stretch>
            <a:fillRect/>
          </a:stretch>
        </p:blipFill>
        <p:spPr>
          <a:xfrm>
            <a:off x="6088725" y="591750"/>
            <a:ext cx="2957095" cy="2783675"/>
          </a:xfrm>
          <a:prstGeom prst="rect">
            <a:avLst/>
          </a:prstGeom>
          <a:noFill/>
          <a:ln>
            <a:noFill/>
          </a:ln>
        </p:spPr>
      </p:pic>
      <p:sp>
        <p:nvSpPr>
          <p:cNvPr id="577" name="Google Shape;577;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Model 1: coevolution of opinions and networks</a:t>
            </a:r>
            <a:endParaRPr/>
          </a:p>
        </p:txBody>
      </p:sp>
      <p:sp>
        <p:nvSpPr>
          <p:cNvPr id="133" name="Google Shape;133;p16"/>
          <p:cNvSpPr txBox="1"/>
          <p:nvPr/>
        </p:nvSpPr>
        <p:spPr>
          <a:xfrm>
            <a:off x="729450" y="1853850"/>
            <a:ext cx="20145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Holme et al. 2006</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34" name="Google Shape;134;p16"/>
          <p:cNvSpPr txBox="1"/>
          <p:nvPr/>
        </p:nvSpPr>
        <p:spPr>
          <a:xfrm>
            <a:off x="728675" y="2528900"/>
            <a:ext cx="3087300" cy="18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Discrete, 1D opinions</a:t>
            </a:r>
            <a:endParaRPr>
              <a:latin typeface="Lato"/>
              <a:ea typeface="Lato"/>
              <a:cs typeface="Lato"/>
              <a:sym typeface="Lato"/>
            </a:endParaRPr>
          </a:p>
          <a:p>
            <a:pPr indent="0" lvl="0" marL="0" rtl="0" algn="l">
              <a:spcBef>
                <a:spcPts val="0"/>
              </a:spcBef>
              <a:spcAft>
                <a:spcPts val="0"/>
              </a:spcAft>
              <a:buNone/>
            </a:pPr>
            <a:r>
              <a:rPr lang="de">
                <a:latin typeface="Lato"/>
                <a:ea typeface="Lato"/>
                <a:cs typeface="Lato"/>
                <a:sym typeface="Lato"/>
              </a:rPr>
              <a:t>Randomly initialized network</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de">
                <a:latin typeface="Lato"/>
                <a:ea typeface="Lato"/>
                <a:cs typeface="Lato"/>
                <a:sym typeface="Lato"/>
              </a:rPr>
              <a:t>Example: 30 students need to choose where to go for lunch</a:t>
            </a:r>
            <a:endParaRPr>
              <a:latin typeface="Lato"/>
              <a:ea typeface="Lato"/>
              <a:cs typeface="Lato"/>
              <a:sym typeface="Lato"/>
            </a:endParaRPr>
          </a:p>
        </p:txBody>
      </p:sp>
      <p:sp>
        <p:nvSpPr>
          <p:cNvPr id="135" name="Google Shape;135;p16"/>
          <p:cNvSpPr/>
          <p:nvPr/>
        </p:nvSpPr>
        <p:spPr>
          <a:xfrm>
            <a:off x="5100650" y="2946800"/>
            <a:ext cx="171600" cy="171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5707275" y="2594975"/>
            <a:ext cx="171600" cy="1716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6498450" y="4350500"/>
            <a:ext cx="171600" cy="171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7352725" y="2594975"/>
            <a:ext cx="171600" cy="1716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6385375" y="3179625"/>
            <a:ext cx="171600" cy="1716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5707275" y="2047875"/>
            <a:ext cx="171600" cy="171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16"/>
          <p:cNvCxnSpPr>
            <a:stCxn id="140" idx="4"/>
            <a:endCxn id="136" idx="0"/>
          </p:cNvCxnSpPr>
          <p:nvPr/>
        </p:nvCxnSpPr>
        <p:spPr>
          <a:xfrm>
            <a:off x="5793075" y="2219475"/>
            <a:ext cx="0" cy="37560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16"/>
          <p:cNvCxnSpPr>
            <a:stCxn id="136" idx="6"/>
            <a:endCxn id="138" idx="2"/>
          </p:cNvCxnSpPr>
          <p:nvPr/>
        </p:nvCxnSpPr>
        <p:spPr>
          <a:xfrm>
            <a:off x="5878875" y="2680775"/>
            <a:ext cx="1473900" cy="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16"/>
          <p:cNvCxnSpPr>
            <a:stCxn id="139" idx="6"/>
            <a:endCxn id="138" idx="3"/>
          </p:cNvCxnSpPr>
          <p:nvPr/>
        </p:nvCxnSpPr>
        <p:spPr>
          <a:xfrm flipH="1" rot="10800000">
            <a:off x="6556975" y="2741325"/>
            <a:ext cx="820800" cy="524100"/>
          </a:xfrm>
          <a:prstGeom prst="straightConnector1">
            <a:avLst/>
          </a:prstGeom>
          <a:noFill/>
          <a:ln cap="flat" cmpd="sng" w="9525">
            <a:solidFill>
              <a:schemeClr val="dk2"/>
            </a:solidFill>
            <a:prstDash val="solid"/>
            <a:round/>
            <a:headEnd len="med" w="med" type="none"/>
            <a:tailEnd len="med" w="med" type="none"/>
          </a:ln>
        </p:spPr>
      </p:cxnSp>
      <p:sp>
        <p:nvSpPr>
          <p:cNvPr id="144" name="Google Shape;144;p16"/>
          <p:cNvSpPr/>
          <p:nvPr/>
        </p:nvSpPr>
        <p:spPr>
          <a:xfrm>
            <a:off x="4857750" y="3550450"/>
            <a:ext cx="171600" cy="1716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6"/>
          <p:cNvCxnSpPr>
            <a:stCxn id="135" idx="3"/>
            <a:endCxn id="144" idx="7"/>
          </p:cNvCxnSpPr>
          <p:nvPr/>
        </p:nvCxnSpPr>
        <p:spPr>
          <a:xfrm flipH="1">
            <a:off x="5004280" y="3093270"/>
            <a:ext cx="121500" cy="4824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16"/>
          <p:cNvCxnSpPr>
            <a:stCxn id="140" idx="6"/>
            <a:endCxn id="138" idx="1"/>
          </p:cNvCxnSpPr>
          <p:nvPr/>
        </p:nvCxnSpPr>
        <p:spPr>
          <a:xfrm>
            <a:off x="5878875" y="2133675"/>
            <a:ext cx="1499100" cy="4863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Model 1: </a:t>
            </a:r>
            <a:r>
              <a:rPr lang="de"/>
              <a:t>coevolution of opinions and networks</a:t>
            </a:r>
            <a:endParaRPr/>
          </a:p>
        </p:txBody>
      </p:sp>
      <p:sp>
        <p:nvSpPr>
          <p:cNvPr id="153" name="Google Shape;153;p17"/>
          <p:cNvSpPr txBox="1"/>
          <p:nvPr/>
        </p:nvSpPr>
        <p:spPr>
          <a:xfrm>
            <a:off x="729450" y="1853850"/>
            <a:ext cx="20145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Holme et al. 2006</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54" name="Google Shape;154;p17"/>
          <p:cNvSpPr txBox="1"/>
          <p:nvPr/>
        </p:nvSpPr>
        <p:spPr>
          <a:xfrm>
            <a:off x="728675" y="2528900"/>
            <a:ext cx="3087300" cy="18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Discrete, 1D opinions</a:t>
            </a:r>
            <a:endParaRPr>
              <a:latin typeface="Lato"/>
              <a:ea typeface="Lato"/>
              <a:cs typeface="Lato"/>
              <a:sym typeface="Lato"/>
            </a:endParaRPr>
          </a:p>
          <a:p>
            <a:pPr indent="0" lvl="0" marL="0" rtl="0" algn="l">
              <a:spcBef>
                <a:spcPts val="0"/>
              </a:spcBef>
              <a:spcAft>
                <a:spcPts val="0"/>
              </a:spcAft>
              <a:buNone/>
            </a:pPr>
            <a:r>
              <a:rPr lang="de">
                <a:latin typeface="Lato"/>
                <a:ea typeface="Lato"/>
                <a:cs typeface="Lato"/>
                <a:sym typeface="Lato"/>
              </a:rPr>
              <a:t>Randomly initialized network</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de">
                <a:latin typeface="Lato"/>
                <a:ea typeface="Lato"/>
                <a:cs typeface="Lato"/>
                <a:sym typeface="Lato"/>
              </a:rPr>
              <a:t>Convergence when communities have consensus</a:t>
            </a:r>
            <a:endParaRPr>
              <a:latin typeface="Lato"/>
              <a:ea typeface="Lato"/>
              <a:cs typeface="Lato"/>
              <a:sym typeface="Lato"/>
            </a:endParaRPr>
          </a:p>
        </p:txBody>
      </p:sp>
      <p:sp>
        <p:nvSpPr>
          <p:cNvPr id="155" name="Google Shape;155;p17"/>
          <p:cNvSpPr/>
          <p:nvPr/>
        </p:nvSpPr>
        <p:spPr>
          <a:xfrm>
            <a:off x="5100650" y="2946800"/>
            <a:ext cx="171600" cy="171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5707275" y="2605700"/>
            <a:ext cx="171600" cy="1716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6498450" y="4350500"/>
            <a:ext cx="171600" cy="171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7352725" y="2594975"/>
            <a:ext cx="171600" cy="1716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6385375" y="3179625"/>
            <a:ext cx="171600" cy="171600"/>
          </a:xfrm>
          <a:prstGeom prst="ellipse">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5707275" y="2047875"/>
            <a:ext cx="171600" cy="171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17"/>
          <p:cNvCxnSpPr>
            <a:stCxn id="160" idx="4"/>
            <a:endCxn id="155" idx="7"/>
          </p:cNvCxnSpPr>
          <p:nvPr/>
        </p:nvCxnSpPr>
        <p:spPr>
          <a:xfrm flipH="1">
            <a:off x="5247075" y="2219475"/>
            <a:ext cx="546000" cy="7524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17"/>
          <p:cNvCxnSpPr>
            <a:stCxn id="156" idx="6"/>
            <a:endCxn id="158" idx="2"/>
          </p:cNvCxnSpPr>
          <p:nvPr/>
        </p:nvCxnSpPr>
        <p:spPr>
          <a:xfrm flipH="1" rot="10800000">
            <a:off x="5878875" y="2680700"/>
            <a:ext cx="1473900" cy="108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17"/>
          <p:cNvCxnSpPr>
            <a:stCxn id="159" idx="6"/>
            <a:endCxn id="158" idx="3"/>
          </p:cNvCxnSpPr>
          <p:nvPr/>
        </p:nvCxnSpPr>
        <p:spPr>
          <a:xfrm flipH="1" rot="10800000">
            <a:off x="6556975" y="2741325"/>
            <a:ext cx="820800" cy="5241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17"/>
          <p:cNvSpPr/>
          <p:nvPr/>
        </p:nvSpPr>
        <p:spPr>
          <a:xfrm>
            <a:off x="4857750" y="3550450"/>
            <a:ext cx="171600" cy="171600"/>
          </a:xfrm>
          <a:prstGeom prst="ellipse">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 name="Google Shape;165;p17"/>
          <p:cNvCxnSpPr>
            <a:stCxn id="155" idx="3"/>
            <a:endCxn id="164" idx="7"/>
          </p:cNvCxnSpPr>
          <p:nvPr/>
        </p:nvCxnSpPr>
        <p:spPr>
          <a:xfrm flipH="1">
            <a:off x="5004280" y="3093270"/>
            <a:ext cx="121500" cy="4824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17"/>
          <p:cNvCxnSpPr>
            <a:stCxn id="155" idx="5"/>
            <a:endCxn id="157" idx="1"/>
          </p:cNvCxnSpPr>
          <p:nvPr/>
        </p:nvCxnSpPr>
        <p:spPr>
          <a:xfrm>
            <a:off x="5247120" y="3093270"/>
            <a:ext cx="1276500" cy="128250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17"/>
          <p:cNvCxnSpPr>
            <a:stCxn id="164" idx="5"/>
            <a:endCxn id="157" idx="2"/>
          </p:cNvCxnSpPr>
          <p:nvPr/>
        </p:nvCxnSpPr>
        <p:spPr>
          <a:xfrm>
            <a:off x="5004220" y="3696920"/>
            <a:ext cx="1494300" cy="7395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17"/>
          <p:cNvSpPr txBox="1"/>
          <p:nvPr/>
        </p:nvSpPr>
        <p:spPr>
          <a:xfrm>
            <a:off x="5282800" y="3520075"/>
            <a:ext cx="262500" cy="2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4</a:t>
            </a:r>
            <a:endParaRPr>
              <a:latin typeface="Lato"/>
              <a:ea typeface="Lato"/>
              <a:cs typeface="Lato"/>
              <a:sym typeface="Lato"/>
            </a:endParaRPr>
          </a:p>
        </p:txBody>
      </p:sp>
      <p:sp>
        <p:nvSpPr>
          <p:cNvPr id="169" name="Google Shape;169;p17"/>
          <p:cNvSpPr txBox="1"/>
          <p:nvPr/>
        </p:nvSpPr>
        <p:spPr>
          <a:xfrm>
            <a:off x="6391875" y="2775350"/>
            <a:ext cx="348300" cy="1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3</a:t>
            </a:r>
            <a:endParaRPr>
              <a:latin typeface="Lato"/>
              <a:ea typeface="Lato"/>
              <a:cs typeface="Lato"/>
              <a:sym typeface="Lato"/>
            </a:endParaRPr>
          </a:p>
        </p:txBody>
      </p:sp>
      <p:sp>
        <p:nvSpPr>
          <p:cNvPr id="170" name="Google Shape;170;p17"/>
          <p:cNvSpPr txBox="1"/>
          <p:nvPr/>
        </p:nvSpPr>
        <p:spPr>
          <a:xfrm>
            <a:off x="7144275" y="3454175"/>
            <a:ext cx="14739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a:latin typeface="Lato"/>
                <a:ea typeface="Lato"/>
                <a:cs typeface="Lato"/>
                <a:sym typeface="Lato"/>
              </a:rPr>
              <a:t>Community Size</a:t>
            </a:r>
            <a:endParaRPr b="1">
              <a:latin typeface="Lato"/>
              <a:ea typeface="Lato"/>
              <a:cs typeface="Lato"/>
              <a:sym typeface="Lato"/>
            </a:endParaRPr>
          </a:p>
        </p:txBody>
      </p:sp>
      <p:sp>
        <p:nvSpPr>
          <p:cNvPr id="171" name="Google Shape;171;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Coevolution Model - influence rules </a:t>
            </a:r>
            <a:endParaRPr/>
          </a:p>
        </p:txBody>
      </p:sp>
      <p:pic>
        <p:nvPicPr>
          <p:cNvPr id="177" name="Google Shape;177;p18"/>
          <p:cNvPicPr preferRelativeResize="0"/>
          <p:nvPr/>
        </p:nvPicPr>
        <p:blipFill rotWithShape="1">
          <a:blip r:embed="rId3">
            <a:alphaModFix/>
          </a:blip>
          <a:srcRect b="62804" l="27500" r="35432" t="4455"/>
          <a:stretch/>
        </p:blipFill>
        <p:spPr>
          <a:xfrm>
            <a:off x="3668400" y="3721000"/>
            <a:ext cx="1475100" cy="977175"/>
          </a:xfrm>
          <a:prstGeom prst="rect">
            <a:avLst/>
          </a:prstGeom>
          <a:noFill/>
          <a:ln>
            <a:noFill/>
          </a:ln>
        </p:spPr>
      </p:pic>
      <p:pic>
        <p:nvPicPr>
          <p:cNvPr id="178" name="Google Shape;178;p18"/>
          <p:cNvPicPr preferRelativeResize="0"/>
          <p:nvPr/>
        </p:nvPicPr>
        <p:blipFill rotWithShape="1">
          <a:blip r:embed="rId3">
            <a:alphaModFix/>
          </a:blip>
          <a:srcRect b="4068" l="52410" r="11038" t="62476"/>
          <a:stretch/>
        </p:blipFill>
        <p:spPr>
          <a:xfrm>
            <a:off x="3729050" y="3699575"/>
            <a:ext cx="1454625" cy="998600"/>
          </a:xfrm>
          <a:prstGeom prst="rect">
            <a:avLst/>
          </a:prstGeom>
          <a:noFill/>
          <a:ln>
            <a:noFill/>
          </a:ln>
        </p:spPr>
      </p:pic>
      <p:sp>
        <p:nvSpPr>
          <p:cNvPr id="179" name="Google Shape;179;p18"/>
          <p:cNvSpPr txBox="1"/>
          <p:nvPr/>
        </p:nvSpPr>
        <p:spPr>
          <a:xfrm>
            <a:off x="5799875" y="3869850"/>
            <a:ext cx="18909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adjust my opinion</a:t>
            </a:r>
            <a:endParaRPr>
              <a:latin typeface="Lato"/>
              <a:ea typeface="Lato"/>
              <a:cs typeface="Lato"/>
              <a:sym typeface="Lato"/>
            </a:endParaRPr>
          </a:p>
        </p:txBody>
      </p:sp>
      <p:sp>
        <p:nvSpPr>
          <p:cNvPr id="180" name="Google Shape;180;p18"/>
          <p:cNvSpPr txBox="1"/>
          <p:nvPr/>
        </p:nvSpPr>
        <p:spPr>
          <a:xfrm>
            <a:off x="842550" y="3869850"/>
            <a:ext cx="2204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with probability 1-Φ</a:t>
            </a:r>
            <a:endParaRPr>
              <a:latin typeface="Lato"/>
              <a:ea typeface="Lato"/>
              <a:cs typeface="Lato"/>
              <a:sym typeface="Lato"/>
            </a:endParaRPr>
          </a:p>
        </p:txBody>
      </p:sp>
      <p:sp>
        <p:nvSpPr>
          <p:cNvPr id="181" name="Google Shape;181;p18"/>
          <p:cNvSpPr txBox="1"/>
          <p:nvPr/>
        </p:nvSpPr>
        <p:spPr>
          <a:xfrm>
            <a:off x="5799875" y="2057425"/>
            <a:ext cx="20673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connect to like-minded</a:t>
            </a:r>
            <a:endParaRPr>
              <a:latin typeface="Lato"/>
              <a:ea typeface="Lato"/>
              <a:cs typeface="Lato"/>
              <a:sym typeface="Lato"/>
            </a:endParaRPr>
          </a:p>
        </p:txBody>
      </p:sp>
      <p:pic>
        <p:nvPicPr>
          <p:cNvPr id="182" name="Google Shape;182;p18"/>
          <p:cNvPicPr preferRelativeResize="0"/>
          <p:nvPr/>
        </p:nvPicPr>
        <p:blipFill rotWithShape="1">
          <a:blip r:embed="rId3">
            <a:alphaModFix/>
          </a:blip>
          <a:srcRect b="63978" l="27828" r="38555" t="5507"/>
          <a:stretch/>
        </p:blipFill>
        <p:spPr>
          <a:xfrm>
            <a:off x="3637475" y="2057425"/>
            <a:ext cx="1337875" cy="910800"/>
          </a:xfrm>
          <a:prstGeom prst="rect">
            <a:avLst/>
          </a:prstGeom>
          <a:noFill/>
          <a:ln>
            <a:noFill/>
          </a:ln>
        </p:spPr>
      </p:pic>
      <p:pic>
        <p:nvPicPr>
          <p:cNvPr id="183" name="Google Shape;183;p18"/>
          <p:cNvPicPr preferRelativeResize="0"/>
          <p:nvPr/>
        </p:nvPicPr>
        <p:blipFill rotWithShape="1">
          <a:blip r:embed="rId3">
            <a:alphaModFix/>
          </a:blip>
          <a:srcRect b="2944" l="7037" r="56742" t="63601"/>
          <a:stretch/>
        </p:blipFill>
        <p:spPr>
          <a:xfrm>
            <a:off x="3668388" y="2013525"/>
            <a:ext cx="1441425" cy="998600"/>
          </a:xfrm>
          <a:prstGeom prst="rect">
            <a:avLst/>
          </a:prstGeom>
          <a:noFill/>
          <a:ln>
            <a:noFill/>
          </a:ln>
        </p:spPr>
      </p:pic>
      <p:sp>
        <p:nvSpPr>
          <p:cNvPr id="184" name="Google Shape;184;p18"/>
          <p:cNvSpPr txBox="1"/>
          <p:nvPr/>
        </p:nvSpPr>
        <p:spPr>
          <a:xfrm>
            <a:off x="906775" y="2152375"/>
            <a:ext cx="2204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with probability Φ</a:t>
            </a:r>
            <a:endParaRPr>
              <a:latin typeface="Lato"/>
              <a:ea typeface="Lato"/>
              <a:cs typeface="Lato"/>
              <a:sym typeface="Lato"/>
            </a:endParaRPr>
          </a:p>
        </p:txBody>
      </p:sp>
      <p:sp>
        <p:nvSpPr>
          <p:cNvPr id="185" name="Google Shape;185;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Comparison of </a:t>
            </a:r>
            <a:r>
              <a:rPr lang="de"/>
              <a:t>Results</a:t>
            </a:r>
            <a:endParaRPr/>
          </a:p>
        </p:txBody>
      </p:sp>
      <p:pic>
        <p:nvPicPr>
          <p:cNvPr id="191" name="Google Shape;191;p19"/>
          <p:cNvPicPr preferRelativeResize="0"/>
          <p:nvPr/>
        </p:nvPicPr>
        <p:blipFill>
          <a:blip r:embed="rId3">
            <a:alphaModFix/>
          </a:blip>
          <a:stretch>
            <a:fillRect/>
          </a:stretch>
        </p:blipFill>
        <p:spPr>
          <a:xfrm>
            <a:off x="152400" y="2006250"/>
            <a:ext cx="3824092" cy="2984850"/>
          </a:xfrm>
          <a:prstGeom prst="rect">
            <a:avLst/>
          </a:prstGeom>
          <a:noFill/>
          <a:ln>
            <a:noFill/>
          </a:ln>
        </p:spPr>
      </p:pic>
      <p:pic>
        <p:nvPicPr>
          <p:cNvPr id="192" name="Google Shape;192;p19"/>
          <p:cNvPicPr preferRelativeResize="0"/>
          <p:nvPr/>
        </p:nvPicPr>
        <p:blipFill>
          <a:blip r:embed="rId4">
            <a:alphaModFix/>
          </a:blip>
          <a:stretch>
            <a:fillRect/>
          </a:stretch>
        </p:blipFill>
        <p:spPr>
          <a:xfrm>
            <a:off x="4626348" y="2353475"/>
            <a:ext cx="3666151" cy="2199700"/>
          </a:xfrm>
          <a:prstGeom prst="rect">
            <a:avLst/>
          </a:prstGeom>
          <a:noFill/>
          <a:ln>
            <a:noFill/>
          </a:ln>
        </p:spPr>
      </p:pic>
      <p:sp>
        <p:nvSpPr>
          <p:cNvPr id="193" name="Google Shape;193;p19"/>
          <p:cNvSpPr txBox="1"/>
          <p:nvPr/>
        </p:nvSpPr>
        <p:spPr>
          <a:xfrm>
            <a:off x="1498975" y="1930025"/>
            <a:ext cx="2253300" cy="2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Holme 2006</a:t>
            </a:r>
            <a:endParaRPr>
              <a:latin typeface="Lato"/>
              <a:ea typeface="Lato"/>
              <a:cs typeface="Lato"/>
              <a:sym typeface="Lato"/>
            </a:endParaRPr>
          </a:p>
        </p:txBody>
      </p:sp>
      <p:sp>
        <p:nvSpPr>
          <p:cNvPr id="194" name="Google Shape;194;p19"/>
          <p:cNvSpPr txBox="1"/>
          <p:nvPr/>
        </p:nvSpPr>
        <p:spPr>
          <a:xfrm>
            <a:off x="5584375" y="2006250"/>
            <a:ext cx="1920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Reproduced by us</a:t>
            </a:r>
            <a:endParaRPr>
              <a:latin typeface="Lato"/>
              <a:ea typeface="Lato"/>
              <a:cs typeface="Lato"/>
              <a:sym typeface="Lato"/>
            </a:endParaRPr>
          </a:p>
        </p:txBody>
      </p:sp>
      <p:sp>
        <p:nvSpPr>
          <p:cNvPr id="195" name="Google Shape;195;p19"/>
          <p:cNvSpPr/>
          <p:nvPr/>
        </p:nvSpPr>
        <p:spPr>
          <a:xfrm>
            <a:off x="323325" y="2302475"/>
            <a:ext cx="3666000" cy="813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382100" y="3918850"/>
            <a:ext cx="3594300" cy="114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19"/>
          <p:cNvPicPr preferRelativeResize="0"/>
          <p:nvPr/>
        </p:nvPicPr>
        <p:blipFill>
          <a:blip r:embed="rId5">
            <a:alphaModFix/>
          </a:blip>
          <a:stretch>
            <a:fillRect/>
          </a:stretch>
        </p:blipFill>
        <p:spPr>
          <a:xfrm>
            <a:off x="905725" y="3860075"/>
            <a:ext cx="3113825" cy="333325"/>
          </a:xfrm>
          <a:prstGeom prst="rect">
            <a:avLst/>
          </a:prstGeom>
          <a:noFill/>
          <a:ln>
            <a:noFill/>
          </a:ln>
        </p:spPr>
      </p:pic>
      <p:sp>
        <p:nvSpPr>
          <p:cNvPr id="198" name="Google Shape;198;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
        <p:nvSpPr>
          <p:cNvPr id="199" name="Google Shape;199;p19"/>
          <p:cNvSpPr txBox="1"/>
          <p:nvPr/>
        </p:nvSpPr>
        <p:spPr>
          <a:xfrm>
            <a:off x="804425" y="2434950"/>
            <a:ext cx="34743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Lato"/>
                <a:ea typeface="Lato"/>
                <a:cs typeface="Lato"/>
                <a:sym typeface="Lato"/>
              </a:rPr>
              <a:t>Histograms of community sizes (avg)</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Model 2: Weighted Balance Theory</a:t>
            </a:r>
            <a:endParaRPr/>
          </a:p>
        </p:txBody>
      </p:sp>
      <p:sp>
        <p:nvSpPr>
          <p:cNvPr id="205" name="Google Shape;205;p20"/>
          <p:cNvSpPr txBox="1"/>
          <p:nvPr>
            <p:ph idx="1" type="body"/>
          </p:nvPr>
        </p:nvSpPr>
        <p:spPr>
          <a:xfrm>
            <a:off x="729450" y="2158875"/>
            <a:ext cx="7761600" cy="2323800"/>
          </a:xfrm>
          <a:prstGeom prst="rect">
            <a:avLst/>
          </a:prstGeom>
        </p:spPr>
        <p:txBody>
          <a:bodyPr anchorCtr="0" anchor="t" bIns="91425" lIns="91425" spcFirstLastPara="1" rIns="91425" wrap="square" tIns="108000">
            <a:noAutofit/>
          </a:bodyPr>
          <a:lstStyle/>
          <a:p>
            <a:pPr indent="-330200" lvl="0" marL="457200" rtl="0" algn="l">
              <a:spcBef>
                <a:spcPts val="0"/>
              </a:spcBef>
              <a:spcAft>
                <a:spcPts val="0"/>
              </a:spcAft>
              <a:buSzPts val="1600"/>
              <a:buChar char="●"/>
            </a:pPr>
            <a:r>
              <a:rPr lang="de" sz="1600"/>
              <a:t>Multidimensional, continuous opinions [-1,+1], no network. Political topics.</a:t>
            </a:r>
            <a:br>
              <a:rPr lang="de" sz="1600"/>
            </a:br>
            <a:endParaRPr sz="1600"/>
          </a:p>
          <a:p>
            <a:pPr indent="-330200" lvl="0" marL="457200" rtl="0" algn="l">
              <a:spcBef>
                <a:spcPts val="0"/>
              </a:spcBef>
              <a:spcAft>
                <a:spcPts val="0"/>
              </a:spcAft>
              <a:buSzPts val="1600"/>
              <a:buChar char="●"/>
            </a:pPr>
            <a:r>
              <a:rPr lang="de" sz="1600"/>
              <a:t>How opinions </a:t>
            </a:r>
            <a:r>
              <a:rPr b="1" lang="de" sz="1600"/>
              <a:t>change</a:t>
            </a:r>
            <a:r>
              <a:rPr lang="de" sz="1600"/>
              <a:t> depends on </a:t>
            </a:r>
            <a:r>
              <a:rPr b="1" lang="de" sz="1600"/>
              <a:t>overall</a:t>
            </a:r>
            <a:r>
              <a:rPr lang="de" sz="1600"/>
              <a:t> </a:t>
            </a:r>
            <a:r>
              <a:rPr b="1" lang="de" sz="1600"/>
              <a:t>opinion</a:t>
            </a:r>
            <a:r>
              <a:rPr lang="de" sz="1600"/>
              <a:t> </a:t>
            </a:r>
            <a:r>
              <a:rPr b="1" lang="de" sz="1600"/>
              <a:t>similarness </a:t>
            </a:r>
            <a:br>
              <a:rPr b="1" lang="de" sz="1600"/>
            </a:br>
            <a:r>
              <a:rPr b="1" lang="de" sz="1600"/>
              <a:t> </a:t>
            </a:r>
            <a:endParaRPr b="1" sz="1600"/>
          </a:p>
          <a:p>
            <a:pPr indent="0" lvl="0" marL="0" rtl="0" algn="l">
              <a:spcBef>
                <a:spcPts val="1000"/>
              </a:spcBef>
              <a:spcAft>
                <a:spcPts val="0"/>
              </a:spcAft>
              <a:buNone/>
            </a:pPr>
            <a:r>
              <a:rPr lang="de" sz="1600"/>
              <a:t>  </a:t>
            </a:r>
            <a:r>
              <a:rPr b="1" lang="de" sz="1600"/>
              <a:t>→</a:t>
            </a:r>
            <a:r>
              <a:rPr lang="de" sz="1600"/>
              <a:t>	</a:t>
            </a:r>
            <a:r>
              <a:rPr b="1" lang="de" sz="1600"/>
              <a:t>Hyperpolarization: </a:t>
            </a:r>
            <a:r>
              <a:rPr lang="de" sz="1600"/>
              <a:t>extreme and clustered opinions</a:t>
            </a:r>
            <a:br>
              <a:rPr lang="de" sz="1600"/>
            </a:br>
            <a:r>
              <a:rPr lang="de" sz="1600"/>
              <a:t>	→   Two-party system</a:t>
            </a:r>
            <a:endParaRPr sz="1600"/>
          </a:p>
          <a:p>
            <a:pPr indent="0" lvl="0" marL="0" rtl="0" algn="l">
              <a:spcBef>
                <a:spcPts val="1600"/>
              </a:spcBef>
              <a:spcAft>
                <a:spcPts val="1600"/>
              </a:spcAft>
              <a:buNone/>
            </a:pPr>
            <a:r>
              <a:t/>
            </a:r>
            <a:endParaRPr sz="1600"/>
          </a:p>
        </p:txBody>
      </p:sp>
      <p:sp>
        <p:nvSpPr>
          <p:cNvPr id="206" name="Google Shape;206;p20"/>
          <p:cNvSpPr txBox="1"/>
          <p:nvPr/>
        </p:nvSpPr>
        <p:spPr>
          <a:xfrm>
            <a:off x="729450" y="1748975"/>
            <a:ext cx="2811600" cy="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latin typeface="Lato"/>
                <a:ea typeface="Lato"/>
                <a:cs typeface="Lato"/>
                <a:sym typeface="Lato"/>
              </a:rPr>
              <a:t>Schweighofer et al. 2020</a:t>
            </a:r>
            <a:endParaRPr sz="1300">
              <a:latin typeface="Lato"/>
              <a:ea typeface="Lato"/>
              <a:cs typeface="Lato"/>
              <a:sym typeface="Lato"/>
            </a:endParaRPr>
          </a:p>
        </p:txBody>
      </p:sp>
      <p:sp>
        <p:nvSpPr>
          <p:cNvPr id="207" name="Google Shape;20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1"/>
          <p:cNvPicPr preferRelativeResize="0"/>
          <p:nvPr/>
        </p:nvPicPr>
        <p:blipFill rotWithShape="1">
          <a:blip r:embed="rId3">
            <a:alphaModFix/>
          </a:blip>
          <a:srcRect b="0" l="-1306" r="0" t="0"/>
          <a:stretch/>
        </p:blipFill>
        <p:spPr>
          <a:xfrm>
            <a:off x="4331400" y="1023587"/>
            <a:ext cx="5041550" cy="2255224"/>
          </a:xfrm>
          <a:prstGeom prst="rect">
            <a:avLst/>
          </a:prstGeom>
          <a:noFill/>
          <a:ln>
            <a:noFill/>
          </a:ln>
        </p:spPr>
      </p:pic>
      <p:pic>
        <p:nvPicPr>
          <p:cNvPr id="213" name="Google Shape;213;p21"/>
          <p:cNvPicPr preferRelativeResize="0"/>
          <p:nvPr/>
        </p:nvPicPr>
        <p:blipFill>
          <a:blip r:embed="rId4">
            <a:alphaModFix/>
          </a:blip>
          <a:stretch>
            <a:fillRect/>
          </a:stretch>
        </p:blipFill>
        <p:spPr>
          <a:xfrm>
            <a:off x="1212425" y="4458388"/>
            <a:ext cx="3712650" cy="291475"/>
          </a:xfrm>
          <a:prstGeom prst="rect">
            <a:avLst/>
          </a:prstGeom>
          <a:noFill/>
          <a:ln>
            <a:noFill/>
          </a:ln>
        </p:spPr>
      </p:pic>
      <p:sp>
        <p:nvSpPr>
          <p:cNvPr id="214" name="Google Shape;214;p21"/>
          <p:cNvSpPr txBox="1"/>
          <p:nvPr/>
        </p:nvSpPr>
        <p:spPr>
          <a:xfrm>
            <a:off x="3834275" y="4050825"/>
            <a:ext cx="10908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15" name="Google Shape;215;p21"/>
          <p:cNvPicPr preferRelativeResize="0"/>
          <p:nvPr/>
        </p:nvPicPr>
        <p:blipFill>
          <a:blip r:embed="rId5">
            <a:alphaModFix/>
          </a:blip>
          <a:stretch>
            <a:fillRect/>
          </a:stretch>
        </p:blipFill>
        <p:spPr>
          <a:xfrm>
            <a:off x="1327175" y="3501088"/>
            <a:ext cx="3008509" cy="591438"/>
          </a:xfrm>
          <a:prstGeom prst="rect">
            <a:avLst/>
          </a:prstGeom>
          <a:noFill/>
          <a:ln>
            <a:noFill/>
          </a:ln>
        </p:spPr>
      </p:pic>
      <p:sp>
        <p:nvSpPr>
          <p:cNvPr id="216" name="Google Shape;21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a:t>‹#›</a:t>
            </a:fld>
            <a:endParaRPr/>
          </a:p>
        </p:txBody>
      </p:sp>
      <p:pic>
        <p:nvPicPr>
          <p:cNvPr id="217" name="Google Shape;217;p21"/>
          <p:cNvPicPr preferRelativeResize="0"/>
          <p:nvPr/>
        </p:nvPicPr>
        <p:blipFill>
          <a:blip r:embed="rId6">
            <a:alphaModFix/>
          </a:blip>
          <a:stretch>
            <a:fillRect/>
          </a:stretch>
        </p:blipFill>
        <p:spPr>
          <a:xfrm>
            <a:off x="5414825" y="4092525"/>
            <a:ext cx="2874704" cy="1023200"/>
          </a:xfrm>
          <a:prstGeom prst="rect">
            <a:avLst/>
          </a:prstGeom>
          <a:noFill/>
          <a:ln>
            <a:noFill/>
          </a:ln>
        </p:spPr>
      </p:pic>
      <p:pic>
        <p:nvPicPr>
          <p:cNvPr id="218" name="Google Shape;218;p21"/>
          <p:cNvPicPr preferRelativeResize="0"/>
          <p:nvPr/>
        </p:nvPicPr>
        <p:blipFill>
          <a:blip r:embed="rId7">
            <a:alphaModFix/>
          </a:blip>
          <a:stretch>
            <a:fillRect/>
          </a:stretch>
        </p:blipFill>
        <p:spPr>
          <a:xfrm>
            <a:off x="4875713" y="3680475"/>
            <a:ext cx="1934975" cy="254375"/>
          </a:xfrm>
          <a:prstGeom prst="rect">
            <a:avLst/>
          </a:prstGeom>
          <a:noFill/>
          <a:ln>
            <a:noFill/>
          </a:ln>
        </p:spPr>
      </p:pic>
      <p:sp>
        <p:nvSpPr>
          <p:cNvPr id="219" name="Google Shape;219;p21"/>
          <p:cNvSpPr txBox="1"/>
          <p:nvPr/>
        </p:nvSpPr>
        <p:spPr>
          <a:xfrm>
            <a:off x="132675" y="1361800"/>
            <a:ext cx="4439400" cy="1917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Interpersonal</a:t>
            </a:r>
            <a:r>
              <a:rPr b="1" lang="de">
                <a:solidFill>
                  <a:schemeClr val="accent1"/>
                </a:solidFill>
                <a:latin typeface="Lato"/>
                <a:ea typeface="Lato"/>
                <a:cs typeface="Lato"/>
                <a:sym typeface="Lato"/>
              </a:rPr>
              <a:t> attitude Aij</a:t>
            </a:r>
            <a:r>
              <a:rPr lang="de">
                <a:solidFill>
                  <a:schemeClr val="accent1"/>
                </a:solidFill>
                <a:latin typeface="Lato"/>
                <a:ea typeface="Lato"/>
                <a:cs typeface="Lato"/>
                <a:sym typeface="Lato"/>
              </a:rPr>
              <a:t> as measure of closeness </a:t>
            </a:r>
            <a:endParaRPr>
              <a:solidFill>
                <a:schemeClr val="accent1"/>
              </a:solidFill>
              <a:latin typeface="Lato"/>
              <a:ea typeface="Lato"/>
              <a:cs typeface="Lato"/>
              <a:sym typeface="Lato"/>
            </a:endParaRPr>
          </a:p>
          <a:p>
            <a:pPr indent="-317500" lvl="1" marL="914400" rtl="0" algn="l">
              <a:lnSpc>
                <a:spcPct val="115000"/>
              </a:lnSpc>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within [-1,+1] </a:t>
            </a:r>
            <a:r>
              <a:rPr lang="de">
                <a:solidFill>
                  <a:schemeClr val="accent1"/>
                </a:solidFill>
                <a:latin typeface="Lato"/>
                <a:ea typeface="Lato"/>
                <a:cs typeface="Lato"/>
                <a:sym typeface="Lato"/>
              </a:rPr>
              <a:t>based on signed geometric mean and sigmoid evaluative extremeness</a:t>
            </a:r>
            <a:endParaRPr>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de">
                <a:solidFill>
                  <a:schemeClr val="accent1"/>
                </a:solidFill>
                <a:latin typeface="Lato"/>
                <a:ea typeface="Lato"/>
                <a:cs typeface="Lato"/>
                <a:sym typeface="Lato"/>
              </a:rPr>
              <a:t>Equilibrium / fixed  points</a:t>
            </a:r>
            <a:endParaRPr>
              <a:solidFill>
                <a:schemeClr val="accent1"/>
              </a:solidFill>
              <a:latin typeface="Lato"/>
              <a:ea typeface="Lato"/>
              <a:cs typeface="Lato"/>
              <a:sym typeface="Lato"/>
            </a:endParaRPr>
          </a:p>
          <a:p>
            <a:pPr indent="0" lvl="0" marL="0" rtl="0" algn="l">
              <a:spcBef>
                <a:spcPts val="1000"/>
              </a:spcBef>
              <a:spcAft>
                <a:spcPts val="0"/>
              </a:spcAft>
              <a:buNone/>
            </a:pPr>
            <a:r>
              <a:t/>
            </a:r>
            <a:endParaRPr>
              <a:latin typeface="Lato"/>
              <a:ea typeface="Lato"/>
              <a:cs typeface="Lato"/>
              <a:sym typeface="Lato"/>
            </a:endParaRPr>
          </a:p>
        </p:txBody>
      </p:sp>
      <p:sp>
        <p:nvSpPr>
          <p:cNvPr id="220" name="Google Shape;220;p21"/>
          <p:cNvSpPr txBox="1"/>
          <p:nvPr>
            <p:ph type="title"/>
          </p:nvPr>
        </p:nvSpPr>
        <p:spPr>
          <a:xfrm>
            <a:off x="727650" y="604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Model 2: Weighted Balance Theory</a:t>
            </a:r>
            <a:endParaRPr sz="1600"/>
          </a:p>
        </p:txBody>
      </p:sp>
      <p:pic>
        <p:nvPicPr>
          <p:cNvPr id="221" name="Google Shape;221;p21"/>
          <p:cNvPicPr preferRelativeResize="0"/>
          <p:nvPr/>
        </p:nvPicPr>
        <p:blipFill>
          <a:blip r:embed="rId8">
            <a:alphaModFix/>
          </a:blip>
          <a:stretch>
            <a:fillRect/>
          </a:stretch>
        </p:blipFill>
        <p:spPr>
          <a:xfrm>
            <a:off x="1115175" y="2651313"/>
            <a:ext cx="1343025" cy="295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